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6858000" cx="9144000"/>
  <p:notesSz cx="6858000" cy="9144000"/>
  <p:embeddedFontLst>
    <p:embeddedFont>
      <p:font typeface="Overlock"/>
      <p:regular r:id="rId36"/>
      <p:bold r:id="rId37"/>
      <p:italic r:id="rId38"/>
      <p:boldItalic r:id="rId39"/>
    </p:embeddedFont>
    <p:embeddedFont>
      <p:font typeface="Libre Franklin Black"/>
      <p:bold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ibreFranklinBlack-bold.fntdata"/><Relationship Id="rId20" Type="http://schemas.openxmlformats.org/officeDocument/2006/relationships/slide" Target="slides/slide15.xml"/><Relationship Id="rId41" Type="http://schemas.openxmlformats.org/officeDocument/2006/relationships/font" Target="fonts/LibreFranklinBlack-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Overlock-bold.fntdata"/><Relationship Id="rId14" Type="http://schemas.openxmlformats.org/officeDocument/2006/relationships/slide" Target="slides/slide9.xml"/><Relationship Id="rId36" Type="http://schemas.openxmlformats.org/officeDocument/2006/relationships/font" Target="fonts/Overlock-regular.fntdata"/><Relationship Id="rId17" Type="http://schemas.openxmlformats.org/officeDocument/2006/relationships/slide" Target="slides/slide12.xml"/><Relationship Id="rId39" Type="http://schemas.openxmlformats.org/officeDocument/2006/relationships/font" Target="fonts/Overlock-boldItalic.fntdata"/><Relationship Id="rId16" Type="http://schemas.openxmlformats.org/officeDocument/2006/relationships/slide" Target="slides/slide11.xml"/><Relationship Id="rId38" Type="http://schemas.openxmlformats.org/officeDocument/2006/relationships/font" Target="fonts/Overlock-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tr-T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685800" y="1905000"/>
            <a:ext cx="7543800" cy="25939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2"/>
              </a:buClr>
              <a:buSzPts val="6600"/>
              <a:buFont typeface="Cambria"/>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
          <p:cNvSpPr txBox="1"/>
          <p:nvPr>
            <p:ph idx="1" type="subTitle"/>
          </p:nvPr>
        </p:nvSpPr>
        <p:spPr>
          <a:xfrm>
            <a:off x="685800" y="4572000"/>
            <a:ext cx="6461760" cy="1066800"/>
          </a:xfrm>
          <a:prstGeom prst="rect">
            <a:avLst/>
          </a:prstGeom>
          <a:noFill/>
          <a:ln>
            <a:noFill/>
          </a:ln>
        </p:spPr>
        <p:txBody>
          <a:bodyPr anchorCtr="0" anchor="t" bIns="45700" lIns="91425" spcFirstLastPara="1" rIns="91425" wrap="square" tIns="45700">
            <a:noAutofit/>
          </a:bodyPr>
          <a:lstStyle>
            <a:lvl1pPr lvl="0" algn="l">
              <a:spcBef>
                <a:spcPts val="400"/>
              </a:spcBef>
              <a:spcAft>
                <a:spcPts val="0"/>
              </a:spcAft>
              <a:buSzPts val="2000"/>
              <a:buNone/>
              <a:defRPr sz="2000">
                <a:solidFill>
                  <a:srgbClr val="8C8B8A"/>
                </a:solidFill>
              </a:defRPr>
            </a:lvl1pPr>
            <a:lvl2pPr lvl="1" algn="ctr">
              <a:spcBef>
                <a:spcPts val="400"/>
              </a:spcBef>
              <a:spcAft>
                <a:spcPts val="0"/>
              </a:spcAft>
              <a:buSzPts val="2000"/>
              <a:buNone/>
              <a:defRPr>
                <a:solidFill>
                  <a:srgbClr val="8C8B8A"/>
                </a:solidFill>
              </a:defRPr>
            </a:lvl2pPr>
            <a:lvl3pPr lvl="2" algn="ctr">
              <a:spcBef>
                <a:spcPts val="360"/>
              </a:spcBef>
              <a:spcAft>
                <a:spcPts val="0"/>
              </a:spcAft>
              <a:buSzPts val="1800"/>
              <a:buNone/>
              <a:defRPr>
                <a:solidFill>
                  <a:srgbClr val="8C8B8A"/>
                </a:solidFill>
              </a:defRPr>
            </a:lvl3pPr>
            <a:lvl4pPr lvl="3" algn="ctr">
              <a:spcBef>
                <a:spcPts val="320"/>
              </a:spcBef>
              <a:spcAft>
                <a:spcPts val="0"/>
              </a:spcAft>
              <a:buSzPts val="1600"/>
              <a:buNone/>
              <a:defRPr>
                <a:solidFill>
                  <a:srgbClr val="8C8B8A"/>
                </a:solidFill>
              </a:defRPr>
            </a:lvl4pPr>
            <a:lvl5pPr lvl="4" algn="ctr">
              <a:spcBef>
                <a:spcPts val="280"/>
              </a:spcBef>
              <a:spcAft>
                <a:spcPts val="0"/>
              </a:spcAft>
              <a:buSzPts val="1400"/>
              <a:buNone/>
              <a:defRPr>
                <a:solidFill>
                  <a:srgbClr val="8C8B8A"/>
                </a:solidFill>
              </a:defRPr>
            </a:lvl5pPr>
            <a:lvl6pPr lvl="5" algn="ctr">
              <a:spcBef>
                <a:spcPts val="280"/>
              </a:spcBef>
              <a:spcAft>
                <a:spcPts val="0"/>
              </a:spcAft>
              <a:buSzPts val="1400"/>
              <a:buNone/>
              <a:defRPr>
                <a:solidFill>
                  <a:srgbClr val="8C8B8A"/>
                </a:solidFill>
              </a:defRPr>
            </a:lvl6pPr>
            <a:lvl7pPr lvl="6" algn="ctr">
              <a:spcBef>
                <a:spcPts val="280"/>
              </a:spcBef>
              <a:spcAft>
                <a:spcPts val="0"/>
              </a:spcAft>
              <a:buSzPts val="1400"/>
              <a:buNone/>
              <a:defRPr>
                <a:solidFill>
                  <a:srgbClr val="8C8B8A"/>
                </a:solidFill>
              </a:defRPr>
            </a:lvl7pPr>
            <a:lvl8pPr lvl="7" algn="ctr">
              <a:spcBef>
                <a:spcPts val="280"/>
              </a:spcBef>
              <a:spcAft>
                <a:spcPts val="0"/>
              </a:spcAft>
              <a:buSzPts val="1400"/>
              <a:buNone/>
              <a:defRPr>
                <a:solidFill>
                  <a:srgbClr val="8C8B8A"/>
                </a:solidFill>
              </a:defRPr>
            </a:lvl8pPr>
            <a:lvl9pPr lvl="8" algn="ctr">
              <a:spcBef>
                <a:spcPts val="280"/>
              </a:spcBef>
              <a:spcAft>
                <a:spcPts val="0"/>
              </a:spcAft>
              <a:buSzPts val="1400"/>
              <a:buNone/>
              <a:defRPr>
                <a:solidFill>
                  <a:srgbClr val="8C8B8A"/>
                </a:solidFill>
              </a:defRPr>
            </a:lvl9pPr>
          </a:lstStyle>
          <a:p/>
        </p:txBody>
      </p:sp>
      <p:sp>
        <p:nvSpPr>
          <p:cNvPr id="20" name="Google Shape;20;p2"/>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Dikey Metin" type="vertTx">
  <p:cSld name="VERTICAL_TEXT">
    <p:spTree>
      <p:nvGrpSpPr>
        <p:cNvPr id="74" name="Shape 74"/>
        <p:cNvGrpSpPr/>
        <p:nvPr/>
      </p:nvGrpSpPr>
      <p:grpSpPr>
        <a:xfrm>
          <a:off x="0" y="0"/>
          <a:ext cx="0" cy="0"/>
          <a:chOff x="0" y="0"/>
          <a:chExt cx="0" cy="0"/>
        </a:xfrm>
      </p:grpSpPr>
      <p:sp>
        <p:nvSpPr>
          <p:cNvPr id="75" name="Google Shape;75;p11"/>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1"/>
          <p:cNvSpPr txBox="1"/>
          <p:nvPr>
            <p:ph idx="1" type="body"/>
          </p:nvPr>
        </p:nvSpPr>
        <p:spPr>
          <a:xfrm rot="5400000">
            <a:off x="1866900" y="190500"/>
            <a:ext cx="4800600" cy="7620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 name="Google Shape;77;p11"/>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80" name="Shape 80"/>
        <p:cNvGrpSpPr/>
        <p:nvPr/>
      </p:nvGrpSpPr>
      <p:grpSpPr>
        <a:xfrm>
          <a:off x="0" y="0"/>
          <a:ext cx="0" cy="0"/>
          <a:chOff x="0" y="0"/>
          <a:chExt cx="0" cy="0"/>
        </a:xfrm>
      </p:grpSpPr>
      <p:sp>
        <p:nvSpPr>
          <p:cNvPr id="81" name="Google Shape;81;p12"/>
          <p:cNvSpPr txBox="1"/>
          <p:nvPr>
            <p:ph type="title"/>
          </p:nvPr>
        </p:nvSpPr>
        <p:spPr>
          <a:xfrm rot="5400000">
            <a:off x="4579937" y="2324100"/>
            <a:ext cx="5851525" cy="1752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3" name="Google Shape;83;p12"/>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23" name="Shape 23"/>
        <p:cNvGrpSpPr/>
        <p:nvPr/>
      </p:nvGrpSpPr>
      <p:grpSpPr>
        <a:xfrm>
          <a:off x="0" y="0"/>
          <a:ext cx="0" cy="0"/>
          <a:chOff x="0" y="0"/>
          <a:chExt cx="0" cy="0"/>
        </a:xfrm>
      </p:grpSpPr>
      <p:sp>
        <p:nvSpPr>
          <p:cNvPr id="24" name="Google Shape;24;p3"/>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 name="Google Shape;26;p3"/>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29" name="Shape 29"/>
        <p:cNvGrpSpPr/>
        <p:nvPr/>
      </p:nvGrpSpPr>
      <p:grpSpPr>
        <a:xfrm>
          <a:off x="0" y="0"/>
          <a:ext cx="0" cy="0"/>
          <a:chOff x="0" y="0"/>
          <a:chExt cx="0" cy="0"/>
        </a:xfrm>
      </p:grpSpPr>
      <p:sp>
        <p:nvSpPr>
          <p:cNvPr id="30" name="Google Shape;30;p4"/>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4600"/>
              <a:buFont typeface="Cambr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
          <p:cNvSpPr txBox="1"/>
          <p:nvPr>
            <p:ph idx="1" type="body"/>
          </p:nvPr>
        </p:nvSpPr>
        <p:spPr>
          <a:xfrm>
            <a:off x="457200" y="1535113"/>
            <a:ext cx="3657600" cy="639762"/>
          </a:xfrm>
          <a:prstGeom prst="rect">
            <a:avLst/>
          </a:prstGeom>
          <a:noFill/>
          <a:ln>
            <a:noFill/>
          </a:ln>
        </p:spPr>
        <p:txBody>
          <a:bodyPr anchorCtr="0" anchor="b" bIns="45700" lIns="91425" spcFirstLastPara="1" rIns="91425" wrap="square" tIns="45700">
            <a:noAutofit/>
          </a:bodyPr>
          <a:lstStyle>
            <a:lvl1pPr indent="-228600" lvl="0" marL="457200" algn="ctr">
              <a:spcBef>
                <a:spcPts val="400"/>
              </a:spcBef>
              <a:spcAft>
                <a:spcPts val="0"/>
              </a:spcAft>
              <a:buSzPts val="2000"/>
              <a:buNone/>
              <a:defRPr b="1" sz="2000">
                <a:solidFill>
                  <a:schemeClr val="dk2"/>
                </a:solidFill>
              </a:defRPr>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2" name="Google Shape;32;p4"/>
          <p:cNvSpPr txBox="1"/>
          <p:nvPr>
            <p:ph idx="2" type="body"/>
          </p:nvPr>
        </p:nvSpPr>
        <p:spPr>
          <a:xfrm>
            <a:off x="457200" y="2174875"/>
            <a:ext cx="3657600"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3" name="Google Shape;33;p4"/>
          <p:cNvSpPr txBox="1"/>
          <p:nvPr>
            <p:ph idx="3" type="body"/>
          </p:nvPr>
        </p:nvSpPr>
        <p:spPr>
          <a:xfrm>
            <a:off x="4419600" y="1535113"/>
            <a:ext cx="3657600" cy="639762"/>
          </a:xfrm>
          <a:prstGeom prst="rect">
            <a:avLst/>
          </a:prstGeom>
          <a:noFill/>
          <a:ln>
            <a:noFill/>
          </a:ln>
        </p:spPr>
        <p:txBody>
          <a:bodyPr anchorCtr="0" anchor="b" bIns="45700" lIns="91425" spcFirstLastPara="1" rIns="91425" wrap="square" tIns="45700">
            <a:noAutofit/>
          </a:bodyPr>
          <a:lstStyle>
            <a:lvl1pPr indent="-228600" lvl="0" marL="457200" algn="ctr">
              <a:spcBef>
                <a:spcPts val="400"/>
              </a:spcBef>
              <a:spcAft>
                <a:spcPts val="0"/>
              </a:spcAft>
              <a:buSzPts val="2000"/>
              <a:buNone/>
              <a:defRPr b="1" sz="2000">
                <a:solidFill>
                  <a:schemeClr val="dk2"/>
                </a:solidFill>
              </a:defRPr>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4" name="Google Shape;34;p4"/>
          <p:cNvSpPr txBox="1"/>
          <p:nvPr>
            <p:ph idx="4" type="body"/>
          </p:nvPr>
        </p:nvSpPr>
        <p:spPr>
          <a:xfrm>
            <a:off x="4419600" y="2174875"/>
            <a:ext cx="3657600"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5" name="Google Shape;35;p4"/>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38" name="Shape 38"/>
        <p:cNvGrpSpPr/>
        <p:nvPr/>
      </p:nvGrpSpPr>
      <p:grpSpPr>
        <a:xfrm>
          <a:off x="0" y="0"/>
          <a:ext cx="0" cy="0"/>
          <a:chOff x="0" y="0"/>
          <a:chExt cx="0" cy="0"/>
        </a:xfrm>
      </p:grpSpPr>
      <p:sp>
        <p:nvSpPr>
          <p:cNvPr id="39" name="Google Shape;39;p5"/>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5"/>
          <p:cNvSpPr txBox="1"/>
          <p:nvPr>
            <p:ph idx="1" type="body"/>
          </p:nvPr>
        </p:nvSpPr>
        <p:spPr>
          <a:xfrm>
            <a:off x="457200" y="1536192"/>
            <a:ext cx="3657600" cy="4590288"/>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41" name="Google Shape;41;p5"/>
          <p:cNvSpPr txBox="1"/>
          <p:nvPr>
            <p:ph idx="2" type="body"/>
          </p:nvPr>
        </p:nvSpPr>
        <p:spPr>
          <a:xfrm>
            <a:off x="4419600" y="1536192"/>
            <a:ext cx="3657600" cy="4590288"/>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42" name="Google Shape;42;p5"/>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45" name="Shape 45"/>
        <p:cNvGrpSpPr/>
        <p:nvPr/>
      </p:nvGrpSpPr>
      <p:grpSpPr>
        <a:xfrm>
          <a:off x="0" y="0"/>
          <a:ext cx="0" cy="0"/>
          <a:chOff x="0" y="0"/>
          <a:chExt cx="0" cy="0"/>
        </a:xfrm>
      </p:grpSpPr>
      <p:sp>
        <p:nvSpPr>
          <p:cNvPr id="46" name="Google Shape;46;p6"/>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6"/>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bilgisi" type="secHead">
  <p:cSld name="SECTION_HEADER">
    <p:spTree>
      <p:nvGrpSpPr>
        <p:cNvPr id="50" name="Shape 50"/>
        <p:cNvGrpSpPr/>
        <p:nvPr/>
      </p:nvGrpSpPr>
      <p:grpSpPr>
        <a:xfrm>
          <a:off x="0" y="0"/>
          <a:ext cx="0" cy="0"/>
          <a:chOff x="0" y="0"/>
          <a:chExt cx="0" cy="0"/>
        </a:xfrm>
      </p:grpSpPr>
      <p:sp>
        <p:nvSpPr>
          <p:cNvPr id="51" name="Google Shape;51;p7"/>
          <p:cNvSpPr txBox="1"/>
          <p:nvPr>
            <p:ph type="title"/>
          </p:nvPr>
        </p:nvSpPr>
        <p:spPr>
          <a:xfrm>
            <a:off x="722313" y="5486400"/>
            <a:ext cx="7659687" cy="1168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2"/>
              </a:buClr>
              <a:buSzPts val="3600"/>
              <a:buFont typeface="Cambria"/>
              <a:buNone/>
              <a:defRPr b="0" sz="3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7"/>
          <p:cNvSpPr txBox="1"/>
          <p:nvPr>
            <p:ph idx="1" type="body"/>
          </p:nvPr>
        </p:nvSpPr>
        <p:spPr>
          <a:xfrm>
            <a:off x="722313" y="3852863"/>
            <a:ext cx="6135687" cy="1633538"/>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solidFill>
                  <a:srgbClr val="8C8B8A"/>
                </a:solidFill>
              </a:defRPr>
            </a:lvl1pPr>
            <a:lvl2pPr indent="-228600" lvl="1" marL="914400" algn="l">
              <a:spcBef>
                <a:spcPts val="360"/>
              </a:spcBef>
              <a:spcAft>
                <a:spcPts val="0"/>
              </a:spcAft>
              <a:buSzPts val="1800"/>
              <a:buNone/>
              <a:defRPr sz="1800">
                <a:solidFill>
                  <a:srgbClr val="8C8B8A"/>
                </a:solidFill>
              </a:defRPr>
            </a:lvl2pPr>
            <a:lvl3pPr indent="-228600" lvl="2" marL="1371600" algn="l">
              <a:spcBef>
                <a:spcPts val="320"/>
              </a:spcBef>
              <a:spcAft>
                <a:spcPts val="0"/>
              </a:spcAft>
              <a:buSzPts val="1600"/>
              <a:buNone/>
              <a:defRPr sz="1600">
                <a:solidFill>
                  <a:srgbClr val="8C8B8A"/>
                </a:solidFill>
              </a:defRPr>
            </a:lvl3pPr>
            <a:lvl4pPr indent="-228600" lvl="3" marL="1828800" algn="l">
              <a:spcBef>
                <a:spcPts val="280"/>
              </a:spcBef>
              <a:spcAft>
                <a:spcPts val="0"/>
              </a:spcAft>
              <a:buSzPts val="1400"/>
              <a:buNone/>
              <a:defRPr sz="1400">
                <a:solidFill>
                  <a:srgbClr val="8C8B8A"/>
                </a:solidFill>
              </a:defRPr>
            </a:lvl4pPr>
            <a:lvl5pPr indent="-228600" lvl="4" marL="2286000" algn="l">
              <a:spcBef>
                <a:spcPts val="280"/>
              </a:spcBef>
              <a:spcAft>
                <a:spcPts val="0"/>
              </a:spcAft>
              <a:buSzPts val="1400"/>
              <a:buNone/>
              <a:defRPr sz="1400">
                <a:solidFill>
                  <a:srgbClr val="8C8B8A"/>
                </a:solidFill>
              </a:defRPr>
            </a:lvl5pPr>
            <a:lvl6pPr indent="-228600" lvl="5" marL="2743200" algn="l">
              <a:spcBef>
                <a:spcPts val="280"/>
              </a:spcBef>
              <a:spcAft>
                <a:spcPts val="0"/>
              </a:spcAft>
              <a:buSzPts val="1400"/>
              <a:buNone/>
              <a:defRPr sz="1400">
                <a:solidFill>
                  <a:srgbClr val="8C8B8A"/>
                </a:solidFill>
              </a:defRPr>
            </a:lvl6pPr>
            <a:lvl7pPr indent="-228600" lvl="6" marL="3200400" algn="l">
              <a:spcBef>
                <a:spcPts val="280"/>
              </a:spcBef>
              <a:spcAft>
                <a:spcPts val="0"/>
              </a:spcAft>
              <a:buSzPts val="1400"/>
              <a:buNone/>
              <a:defRPr sz="1400">
                <a:solidFill>
                  <a:srgbClr val="8C8B8A"/>
                </a:solidFill>
              </a:defRPr>
            </a:lvl7pPr>
            <a:lvl8pPr indent="-228600" lvl="7" marL="3657600" algn="l">
              <a:spcBef>
                <a:spcPts val="280"/>
              </a:spcBef>
              <a:spcAft>
                <a:spcPts val="0"/>
              </a:spcAft>
              <a:buSzPts val="1400"/>
              <a:buNone/>
              <a:defRPr sz="1400">
                <a:solidFill>
                  <a:srgbClr val="8C8B8A"/>
                </a:solidFill>
              </a:defRPr>
            </a:lvl8pPr>
            <a:lvl9pPr indent="-228600" lvl="8" marL="4114800" algn="l">
              <a:spcBef>
                <a:spcPts val="280"/>
              </a:spcBef>
              <a:spcAft>
                <a:spcPts val="0"/>
              </a:spcAft>
              <a:buSzPts val="1400"/>
              <a:buNone/>
              <a:defRPr sz="1400">
                <a:solidFill>
                  <a:srgbClr val="8C8B8A"/>
                </a:solidFill>
              </a:defRPr>
            </a:lvl9pPr>
          </a:lstStyle>
          <a:p/>
        </p:txBody>
      </p:sp>
      <p:sp>
        <p:nvSpPr>
          <p:cNvPr id="53" name="Google Shape;53;p7"/>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56" name="Shape 56"/>
        <p:cNvGrpSpPr/>
        <p:nvPr/>
      </p:nvGrpSpPr>
      <p:grpSpPr>
        <a:xfrm>
          <a:off x="0" y="0"/>
          <a:ext cx="0" cy="0"/>
          <a:chOff x="0" y="0"/>
          <a:chExt cx="0" cy="0"/>
        </a:xfrm>
      </p:grpSpPr>
      <p:sp>
        <p:nvSpPr>
          <p:cNvPr id="57" name="Google Shape;57;p8"/>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60" name="Shape 60"/>
        <p:cNvGrpSpPr/>
        <p:nvPr/>
      </p:nvGrpSpPr>
      <p:grpSpPr>
        <a:xfrm>
          <a:off x="0" y="0"/>
          <a:ext cx="0" cy="0"/>
          <a:chOff x="0" y="0"/>
          <a:chExt cx="0" cy="0"/>
        </a:xfrm>
      </p:grpSpPr>
      <p:sp>
        <p:nvSpPr>
          <p:cNvPr id="61" name="Google Shape;61;p9"/>
          <p:cNvSpPr txBox="1"/>
          <p:nvPr>
            <p:ph type="title"/>
          </p:nvPr>
        </p:nvSpPr>
        <p:spPr>
          <a:xfrm>
            <a:off x="304801" y="5495544"/>
            <a:ext cx="7772400" cy="59436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dk2"/>
              </a:buClr>
              <a:buSzPts val="2200"/>
              <a:buFont typeface="Cambria"/>
              <a:buNone/>
              <a:defRPr b="1" sz="2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9"/>
          <p:cNvSpPr txBox="1"/>
          <p:nvPr>
            <p:ph idx="1" type="body"/>
          </p:nvPr>
        </p:nvSpPr>
        <p:spPr>
          <a:xfrm>
            <a:off x="304799" y="6096000"/>
            <a:ext cx="7772401" cy="609600"/>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SzPts val="1600"/>
              <a:buNone/>
              <a:defRPr sz="16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63" name="Google Shape;63;p9"/>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
        <p:nvSpPr>
          <p:cNvPr id="66" name="Google Shape;66;p9"/>
          <p:cNvSpPr txBox="1"/>
          <p:nvPr>
            <p:ph idx="2" type="body"/>
          </p:nvPr>
        </p:nvSpPr>
        <p:spPr>
          <a:xfrm>
            <a:off x="304800" y="381000"/>
            <a:ext cx="7772400" cy="49428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67" name="Shape 67"/>
        <p:cNvGrpSpPr/>
        <p:nvPr/>
      </p:nvGrpSpPr>
      <p:grpSpPr>
        <a:xfrm>
          <a:off x="0" y="0"/>
          <a:ext cx="0" cy="0"/>
          <a:chOff x="0" y="0"/>
          <a:chExt cx="0" cy="0"/>
        </a:xfrm>
      </p:grpSpPr>
      <p:sp>
        <p:nvSpPr>
          <p:cNvPr id="68" name="Google Shape;68;p10"/>
          <p:cNvSpPr txBox="1"/>
          <p:nvPr>
            <p:ph type="title"/>
          </p:nvPr>
        </p:nvSpPr>
        <p:spPr>
          <a:xfrm>
            <a:off x="301752" y="5495278"/>
            <a:ext cx="7772400" cy="594626"/>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dk2"/>
              </a:buClr>
              <a:buSzPts val="2200"/>
              <a:buFont typeface="Cambria"/>
              <a:buNone/>
              <a:defRPr b="1" sz="22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0"/>
          <p:cNvSpPr/>
          <p:nvPr>
            <p:ph idx="2" type="pic"/>
          </p:nvPr>
        </p:nvSpPr>
        <p:spPr>
          <a:xfrm>
            <a:off x="0" y="0"/>
            <a:ext cx="8458200" cy="54864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accent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accent2"/>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accent3"/>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accent4"/>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accent5"/>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accent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accent2"/>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accent3"/>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accent4"/>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0" name="Google Shape;70;p10"/>
          <p:cNvSpPr txBox="1"/>
          <p:nvPr>
            <p:ph idx="1" type="body"/>
          </p:nvPr>
        </p:nvSpPr>
        <p:spPr>
          <a:xfrm>
            <a:off x="301752" y="6096000"/>
            <a:ext cx="7772400" cy="612648"/>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SzPts val="1600"/>
              <a:buNone/>
              <a:defRPr sz="16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1" name="Google Shape;71;p10"/>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0"/>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
        <p:nvSpPr>
          <p:cNvPr id="73" name="Google Shape;73;p10"/>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5000">
              <a:schemeClr val="lt1"/>
            </a:gs>
            <a:gs pos="100000">
              <a:srgbClr val="D8D8D8"/>
            </a:gs>
          </a:gsLst>
          <a:path path="circle">
            <a:fillToRect b="50%" l="50%" r="50%" t="50%"/>
          </a:path>
          <a:tileRect/>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dk2"/>
              </a:buClr>
              <a:buSzPts val="4600"/>
              <a:buFont typeface="Cambria"/>
              <a:buNone/>
              <a:defRPr b="0" i="0" sz="4600" u="none" cap="none" strike="noStrike">
                <a:solidFill>
                  <a:schemeClr val="dk2"/>
                </a:solidFill>
                <a:latin typeface="Cambria"/>
                <a:ea typeface="Cambria"/>
                <a:cs typeface="Cambria"/>
                <a:sym typeface="Cambr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chemeClr val="accent1"/>
              </a:buClr>
              <a:buSzPts val="2200"/>
              <a:buFont typeface="Arial"/>
              <a:buChar char="•"/>
              <a:defRPr b="0" i="0" sz="22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accent2"/>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accent3"/>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accent4"/>
              </a:buClr>
              <a:buSzPts val="1600"/>
              <a:buFont typeface="Arial"/>
              <a:buChar char="•"/>
              <a:defRPr b="0" i="0" sz="1600" u="none" cap="none" strike="noStrike">
                <a:solidFill>
                  <a:schemeClr val="dk1"/>
                </a:solidFill>
                <a:latin typeface="Calibri"/>
                <a:ea typeface="Calibri"/>
                <a:cs typeface="Calibri"/>
                <a:sym typeface="Calibri"/>
              </a:defRPr>
            </a:lvl4pPr>
            <a:lvl5pPr indent="-317500" lvl="4" marL="2286000" marR="0" rtl="0" algn="l">
              <a:spcBef>
                <a:spcPts val="280"/>
              </a:spcBef>
              <a:spcAft>
                <a:spcPts val="0"/>
              </a:spcAft>
              <a:buClr>
                <a:schemeClr val="accent5"/>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chemeClr val="accent2"/>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chemeClr val="accent3"/>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chemeClr val="accent4"/>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 name="Google Shape;12;p1"/>
          <p:cNvSpPr/>
          <p:nvPr/>
        </p:nvSpPr>
        <p:spPr>
          <a:xfrm>
            <a:off x="8458200" y="0"/>
            <a:ext cx="6858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 name="Google Shape;13;p1"/>
          <p:cNvSpPr/>
          <p:nvPr/>
        </p:nvSpPr>
        <p:spPr>
          <a:xfrm>
            <a:off x="8458200" y="5486400"/>
            <a:ext cx="685800" cy="685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 name="Google Shape;14;p1"/>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spcBef>
                <a:spcPts val="0"/>
              </a:spcBef>
              <a:buNone/>
              <a:defRPr b="0" i="0" sz="1800" u="none" cap="none" strike="noStrike">
                <a:solidFill>
                  <a:srgbClr val="FFFFFF"/>
                </a:solidFill>
                <a:latin typeface="Calibri"/>
                <a:ea typeface="Calibri"/>
                <a:cs typeface="Calibri"/>
                <a:sym typeface="Calibri"/>
              </a:defRPr>
            </a:lvl1pPr>
            <a:lvl2pPr indent="0" lvl="1" marL="0" marR="0" rtl="0" algn="ctr">
              <a:spcBef>
                <a:spcPts val="0"/>
              </a:spcBef>
              <a:buNone/>
              <a:defRPr b="0" i="0" sz="1800" u="none" cap="none" strike="noStrike">
                <a:solidFill>
                  <a:srgbClr val="FFFFFF"/>
                </a:solidFill>
                <a:latin typeface="Calibri"/>
                <a:ea typeface="Calibri"/>
                <a:cs typeface="Calibri"/>
                <a:sym typeface="Calibri"/>
              </a:defRPr>
            </a:lvl2pPr>
            <a:lvl3pPr indent="0" lvl="2" marL="0" marR="0" rtl="0" algn="ctr">
              <a:spcBef>
                <a:spcPts val="0"/>
              </a:spcBef>
              <a:buNone/>
              <a:defRPr b="0" i="0" sz="1800" u="none" cap="none" strike="noStrike">
                <a:solidFill>
                  <a:srgbClr val="FFFFFF"/>
                </a:solidFill>
                <a:latin typeface="Calibri"/>
                <a:ea typeface="Calibri"/>
                <a:cs typeface="Calibri"/>
                <a:sym typeface="Calibri"/>
              </a:defRPr>
            </a:lvl3pPr>
            <a:lvl4pPr indent="0" lvl="3" marL="0" marR="0" rtl="0" algn="ctr">
              <a:spcBef>
                <a:spcPts val="0"/>
              </a:spcBef>
              <a:buNone/>
              <a:defRPr b="0" i="0" sz="1800" u="none" cap="none" strike="noStrike">
                <a:solidFill>
                  <a:srgbClr val="FFFFFF"/>
                </a:solidFill>
                <a:latin typeface="Calibri"/>
                <a:ea typeface="Calibri"/>
                <a:cs typeface="Calibri"/>
                <a:sym typeface="Calibri"/>
              </a:defRPr>
            </a:lvl4pPr>
            <a:lvl5pPr indent="0" lvl="4" marL="0" marR="0" rtl="0" algn="ctr">
              <a:spcBef>
                <a:spcPts val="0"/>
              </a:spcBef>
              <a:buNone/>
              <a:defRPr b="0" i="0" sz="1800" u="none" cap="none" strike="noStrike">
                <a:solidFill>
                  <a:srgbClr val="FFFFFF"/>
                </a:solidFill>
                <a:latin typeface="Calibri"/>
                <a:ea typeface="Calibri"/>
                <a:cs typeface="Calibri"/>
                <a:sym typeface="Calibri"/>
              </a:defRPr>
            </a:lvl5pPr>
            <a:lvl6pPr indent="0" lvl="5" marL="0" marR="0" rtl="0" algn="ctr">
              <a:spcBef>
                <a:spcPts val="0"/>
              </a:spcBef>
              <a:buNone/>
              <a:defRPr b="0" i="0" sz="1800" u="none" cap="none" strike="noStrike">
                <a:solidFill>
                  <a:srgbClr val="FFFFFF"/>
                </a:solidFill>
                <a:latin typeface="Calibri"/>
                <a:ea typeface="Calibri"/>
                <a:cs typeface="Calibri"/>
                <a:sym typeface="Calibri"/>
              </a:defRPr>
            </a:lvl6pPr>
            <a:lvl7pPr indent="0" lvl="6" marL="0" marR="0" rtl="0" algn="ctr">
              <a:spcBef>
                <a:spcPts val="0"/>
              </a:spcBef>
              <a:buNone/>
              <a:defRPr b="0" i="0" sz="1800" u="none" cap="none" strike="noStrike">
                <a:solidFill>
                  <a:srgbClr val="FFFFFF"/>
                </a:solidFill>
                <a:latin typeface="Calibri"/>
                <a:ea typeface="Calibri"/>
                <a:cs typeface="Calibri"/>
                <a:sym typeface="Calibri"/>
              </a:defRPr>
            </a:lvl7pPr>
            <a:lvl8pPr indent="0" lvl="7" marL="0" marR="0" rtl="0" algn="ctr">
              <a:spcBef>
                <a:spcPts val="0"/>
              </a:spcBef>
              <a:buNone/>
              <a:defRPr b="0" i="0" sz="1800" u="none" cap="none" strike="noStrike">
                <a:solidFill>
                  <a:srgbClr val="FFFFFF"/>
                </a:solidFill>
                <a:latin typeface="Calibri"/>
                <a:ea typeface="Calibri"/>
                <a:cs typeface="Calibri"/>
                <a:sym typeface="Calibri"/>
              </a:defRPr>
            </a:lvl8pPr>
            <a:lvl9pPr indent="0" lvl="8" marL="0" marR="0" rtl="0" algn="ctr">
              <a:spcBef>
                <a:spcPts val="0"/>
              </a:spcBef>
              <a:buNone/>
              <a:defRPr b="0" i="0" sz="18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tr-TR"/>
              <a:t>‹#›</a:t>
            </a:fld>
            <a:endParaRPr/>
          </a:p>
        </p:txBody>
      </p:sp>
      <p:sp>
        <p:nvSpPr>
          <p:cNvPr id="15" name="Google Shape;15;p1"/>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lt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1"/>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www.elektrikport.com/universite/3-fazli-sistemler-elektrikport-akademi/4394#ad-image-0" TargetMode="External"/><Relationship Id="rId4" Type="http://schemas.openxmlformats.org/officeDocument/2006/relationships/hyperlink" Target="https://www.elektrikport.com/universite/3-fazli-sistemler-elektrikport-akademi/4394#ad-image-0" TargetMode="External"/><Relationship Id="rId5" Type="http://schemas.openxmlformats.org/officeDocument/2006/relationships/hyperlink" Target="https://www.elektrikport.com/universite/3-fazli-sistemler-elektrikport-akademi/4394#ad-image-0" TargetMode="External"/><Relationship Id="rId6" Type="http://schemas.openxmlformats.org/officeDocument/2006/relationships/hyperlink" Target="https://tr.scribd.com/document/251122993/Elektrik-Devreleri-2-Mersin-Universitesi-3-Fazl%C4%B1-Devreler" TargetMode="External"/><Relationship Id="rId7" Type="http://schemas.openxmlformats.org/officeDocument/2006/relationships/hyperlink" Target="https://hbogm.meb.gov.tr/MTAO/1Elektroteknik/unite6.pdf" TargetMode="External"/><Relationship Id="rId8" Type="http://schemas.openxmlformats.org/officeDocument/2006/relationships/hyperlink" Target="https://docplayer.biz.tr/49406274-Alternatif-akimda-uc-fazli-devreler.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3"/>
          <p:cNvSpPr txBox="1"/>
          <p:nvPr>
            <p:ph type="ctrTitle"/>
          </p:nvPr>
        </p:nvSpPr>
        <p:spPr>
          <a:xfrm>
            <a:off x="685800" y="1905000"/>
            <a:ext cx="7543800" cy="259397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600"/>
              <a:buFont typeface="Overlock"/>
              <a:buNone/>
            </a:pPr>
            <a:r>
              <a:rPr lang="tr-TR">
                <a:latin typeface="Overlock"/>
                <a:ea typeface="Overlock"/>
                <a:cs typeface="Overlock"/>
                <a:sym typeface="Overlock"/>
              </a:rPr>
              <a:t>ÜÇ FAZLI DEVRELER </a:t>
            </a:r>
            <a:endParaRPr>
              <a:latin typeface="Overlock"/>
              <a:ea typeface="Overlock"/>
              <a:cs typeface="Overlock"/>
              <a:sym typeface="Overlock"/>
            </a:endParaRPr>
          </a:p>
        </p:txBody>
      </p:sp>
      <p:sp>
        <p:nvSpPr>
          <p:cNvPr id="91" name="Google Shape;91;p13"/>
          <p:cNvSpPr txBox="1"/>
          <p:nvPr>
            <p:ph idx="1" type="subTitle"/>
          </p:nvPr>
        </p:nvSpPr>
        <p:spPr>
          <a:xfrm>
            <a:off x="685800" y="4572000"/>
            <a:ext cx="6461760" cy="1066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idx="1" type="body"/>
          </p:nvPr>
        </p:nvSpPr>
        <p:spPr>
          <a:xfrm>
            <a:off x="609600" y="1052736"/>
            <a:ext cx="7924800" cy="4662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200"/>
              <a:buNone/>
            </a:pPr>
            <a:r>
              <a:rPr lang="tr-TR"/>
              <a:t>   </a:t>
            </a:r>
            <a:endParaRPr/>
          </a:p>
          <a:p>
            <a:pPr indent="0" lvl="0" marL="0" rtl="0" algn="just">
              <a:spcBef>
                <a:spcPts val="360"/>
              </a:spcBef>
              <a:spcAft>
                <a:spcPts val="0"/>
              </a:spcAft>
              <a:buSzPts val="1800"/>
              <a:buNone/>
            </a:pPr>
            <a:r>
              <a:rPr lang="tr-TR" sz="1800"/>
              <a:t> Her fazdan yükün çektiği faz akımları faz emk’larından empedansın açısı kadar geri kalır.</a:t>
            </a:r>
            <a:endParaRPr/>
          </a:p>
          <a:p>
            <a:pPr indent="0" lvl="0" marL="0" rtl="0" algn="just">
              <a:spcBef>
                <a:spcPts val="360"/>
              </a:spcBef>
              <a:spcAft>
                <a:spcPts val="0"/>
              </a:spcAft>
              <a:buSzPts val="1800"/>
              <a:buNone/>
            </a:pPr>
            <a:r>
              <a:rPr lang="tr-TR" sz="1800"/>
              <a:t>  I</a:t>
            </a:r>
            <a:r>
              <a:rPr lang="tr-TR" sz="1200"/>
              <a:t>A</a:t>
            </a:r>
            <a:r>
              <a:rPr lang="tr-TR" sz="1800"/>
              <a:t>, Z</a:t>
            </a:r>
            <a:r>
              <a:rPr lang="tr-TR" sz="1200"/>
              <a:t>A</a:t>
            </a:r>
            <a:r>
              <a:rPr lang="tr-TR" sz="1800"/>
              <a:t> empedansından geçen akım; I</a:t>
            </a:r>
            <a:r>
              <a:rPr lang="tr-TR" sz="1200"/>
              <a:t>B</a:t>
            </a:r>
            <a:r>
              <a:rPr lang="tr-TR" sz="1800"/>
              <a:t>, Z</a:t>
            </a:r>
            <a:r>
              <a:rPr lang="tr-TR" sz="1200"/>
              <a:t>B</a:t>
            </a:r>
            <a:r>
              <a:rPr lang="tr-TR" sz="1800"/>
              <a:t> den geçen akım ve I</a:t>
            </a:r>
            <a:r>
              <a:rPr lang="tr-TR" sz="1200"/>
              <a:t>C</a:t>
            </a:r>
            <a:r>
              <a:rPr lang="tr-TR" sz="1800"/>
              <a:t> de Z</a:t>
            </a:r>
            <a:r>
              <a:rPr lang="tr-TR" sz="1200"/>
              <a:t>C</a:t>
            </a:r>
            <a:r>
              <a:rPr lang="tr-TR" sz="1800"/>
              <a:t> den geçen akımdır.</a:t>
            </a:r>
            <a:endParaRPr/>
          </a:p>
          <a:p>
            <a:pPr indent="0" lvl="0" marL="0" rtl="0" algn="just">
              <a:spcBef>
                <a:spcPts val="360"/>
              </a:spcBef>
              <a:spcAft>
                <a:spcPts val="0"/>
              </a:spcAft>
              <a:buSzPts val="1800"/>
              <a:buNone/>
            </a:pPr>
            <a:r>
              <a:rPr lang="tr-TR" sz="1800"/>
              <a:t>  Nötrden geçen akım 120</a:t>
            </a:r>
            <a:r>
              <a:rPr lang="tr-TR" sz="1800">
                <a:latin typeface="Arial"/>
                <a:ea typeface="Arial"/>
                <a:cs typeface="Arial"/>
                <a:sym typeface="Arial"/>
              </a:rPr>
              <a:t>°</a:t>
            </a:r>
            <a:r>
              <a:rPr lang="tr-TR" sz="1800"/>
              <a:t> farklı IA, IB ve IC akımlarının vektörel toplamına eşittir</a:t>
            </a:r>
            <a:endParaRPr/>
          </a:p>
          <a:p>
            <a:pPr indent="0" lvl="0" marL="0" rtl="0" algn="just">
              <a:spcBef>
                <a:spcPts val="360"/>
              </a:spcBef>
              <a:spcAft>
                <a:spcPts val="0"/>
              </a:spcAft>
              <a:buSzPts val="1800"/>
              <a:buNone/>
            </a:pPr>
            <a:r>
              <a:rPr lang="tr-TR" sz="1800"/>
              <a:t>     </a:t>
            </a:r>
            <a:r>
              <a:rPr b="1" i="1" lang="tr-TR" sz="1800"/>
              <a:t>I</a:t>
            </a:r>
            <a:r>
              <a:rPr b="1" i="1" lang="tr-TR" sz="1200"/>
              <a:t>A</a:t>
            </a:r>
            <a:r>
              <a:rPr b="1" i="1" lang="tr-TR" sz="1800"/>
              <a:t> = E</a:t>
            </a:r>
            <a:r>
              <a:rPr b="1" i="1" lang="tr-TR" sz="1200"/>
              <a:t>OA</a:t>
            </a:r>
            <a:r>
              <a:rPr b="1" i="1" lang="tr-TR" sz="1800"/>
              <a:t>/Z</a:t>
            </a:r>
            <a:r>
              <a:rPr b="1" i="1" lang="tr-TR" sz="1200"/>
              <a:t>A</a:t>
            </a:r>
            <a:r>
              <a:rPr b="1" i="1" lang="tr-TR" sz="1800"/>
              <a:t>                                I</a:t>
            </a:r>
            <a:r>
              <a:rPr b="1" i="1" lang="tr-TR" sz="1200"/>
              <a:t>B</a:t>
            </a:r>
            <a:r>
              <a:rPr b="1" i="1" lang="tr-TR" sz="1800"/>
              <a:t>=  E</a:t>
            </a:r>
            <a:r>
              <a:rPr b="1" i="1" lang="tr-TR" sz="1200"/>
              <a:t>OB</a:t>
            </a:r>
            <a:r>
              <a:rPr b="1" i="1" lang="tr-TR" sz="1800"/>
              <a:t>/Z</a:t>
            </a:r>
            <a:r>
              <a:rPr b="1" i="1" lang="tr-TR" sz="1200"/>
              <a:t>B</a:t>
            </a:r>
            <a:r>
              <a:rPr b="1" i="1" lang="tr-TR" sz="1800"/>
              <a:t>                                  I</a:t>
            </a:r>
            <a:r>
              <a:rPr b="1" i="1" lang="tr-TR" sz="1200"/>
              <a:t>C</a:t>
            </a:r>
            <a:r>
              <a:rPr b="1" i="1" lang="tr-TR" sz="1800"/>
              <a:t>=E</a:t>
            </a:r>
            <a:r>
              <a:rPr b="1" i="1" lang="tr-TR" sz="1200"/>
              <a:t>OC</a:t>
            </a:r>
            <a:r>
              <a:rPr b="1" i="1" lang="tr-TR" sz="1800"/>
              <a:t>/Z</a:t>
            </a:r>
            <a:r>
              <a:rPr b="1" i="1" lang="tr-TR" sz="1200"/>
              <a:t>C</a:t>
            </a:r>
            <a:r>
              <a:rPr b="1" i="1" lang="tr-TR" sz="1800"/>
              <a:t>                 </a:t>
            </a:r>
            <a:endParaRPr/>
          </a:p>
          <a:p>
            <a:pPr indent="0" lvl="0" marL="0" rtl="0" algn="just">
              <a:spcBef>
                <a:spcPts val="360"/>
              </a:spcBef>
              <a:spcAft>
                <a:spcPts val="0"/>
              </a:spcAft>
              <a:buSzPts val="1800"/>
              <a:buNone/>
            </a:pPr>
            <a:r>
              <a:t/>
            </a:r>
            <a:endParaRPr sz="1800"/>
          </a:p>
          <a:p>
            <a:pPr indent="0" lvl="0" marL="0" rtl="0" algn="just">
              <a:spcBef>
                <a:spcPts val="360"/>
              </a:spcBef>
              <a:spcAft>
                <a:spcPts val="0"/>
              </a:spcAft>
              <a:buSzPts val="1800"/>
              <a:buNone/>
            </a:pPr>
            <a:r>
              <a:rPr b="1" i="1" lang="tr-TR" sz="1800"/>
              <a:t>                                                    In = I</a:t>
            </a:r>
            <a:r>
              <a:rPr b="1" i="1" lang="tr-TR" sz="1200"/>
              <a:t>A</a:t>
            </a:r>
            <a:r>
              <a:rPr b="1" i="1" lang="tr-TR" sz="1800"/>
              <a:t> + I</a:t>
            </a:r>
            <a:r>
              <a:rPr b="1" i="1" lang="tr-TR" sz="1200"/>
              <a:t>B</a:t>
            </a:r>
            <a:r>
              <a:rPr b="1" i="1" lang="tr-TR" sz="1800"/>
              <a:t> + I</a:t>
            </a:r>
            <a:r>
              <a:rPr b="1" i="1" lang="tr-TR" sz="1200"/>
              <a:t>C</a:t>
            </a:r>
            <a:r>
              <a:rPr b="1" i="1" lang="tr-TR" sz="1800"/>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323528" y="188640"/>
            <a:ext cx="7708776" cy="72494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2400"/>
              <a:buFont typeface="Arial"/>
              <a:buNone/>
            </a:pPr>
            <a:r>
              <a:rPr b="1" lang="tr-TR" sz="2400" u="sng">
                <a:latin typeface="Arial"/>
                <a:ea typeface="Arial"/>
                <a:cs typeface="Arial"/>
                <a:sym typeface="Arial"/>
              </a:rPr>
              <a:t>Üçgen (∆ ) Bağlı Sistem </a:t>
            </a:r>
            <a:endParaRPr b="1" sz="2400" u="sng">
              <a:latin typeface="Arial"/>
              <a:ea typeface="Arial"/>
              <a:cs typeface="Arial"/>
              <a:sym typeface="Arial"/>
            </a:endParaRPr>
          </a:p>
        </p:txBody>
      </p:sp>
      <p:sp>
        <p:nvSpPr>
          <p:cNvPr id="160" name="Google Shape;160;p23"/>
          <p:cNvSpPr txBox="1"/>
          <p:nvPr>
            <p:ph idx="1" type="body"/>
          </p:nvPr>
        </p:nvSpPr>
        <p:spPr>
          <a:xfrm>
            <a:off x="323528" y="1196752"/>
            <a:ext cx="8210872" cy="451824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tr-TR" sz="1800"/>
              <a:t>     Üç fazlı alternatör üçgen bağlandıktan sonra A, B ve C faz hatları arasındaki emklerin faz emklerine eşit olduğu diyagramından görülüyor. Şu halde, üçgen bağlı bir jeneratörde fazlar arası emkler faz emk’lerine eşittir. </a:t>
            </a:r>
            <a:endParaRPr sz="1800"/>
          </a:p>
          <a:p>
            <a:pPr indent="0" lvl="0" marL="0" rtl="0" algn="l">
              <a:spcBef>
                <a:spcPts val="360"/>
              </a:spcBef>
              <a:spcAft>
                <a:spcPts val="0"/>
              </a:spcAft>
              <a:buSzPts val="1800"/>
              <a:buNone/>
            </a:pPr>
            <a:r>
              <a:rPr lang="tr-TR" sz="1800"/>
              <a:t>                                                             </a:t>
            </a:r>
            <a:r>
              <a:rPr b="1" lang="tr-TR" sz="1800"/>
              <a:t>E = E</a:t>
            </a:r>
            <a:r>
              <a:rPr b="1" lang="tr-TR" sz="1200"/>
              <a:t>faz</a:t>
            </a:r>
            <a:r>
              <a:rPr b="1" lang="tr-TR" sz="1800"/>
              <a:t> </a:t>
            </a:r>
            <a:endParaRPr b="1"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440"/>
              </a:spcBef>
              <a:spcAft>
                <a:spcPts val="0"/>
              </a:spcAft>
              <a:buSzPts val="2200"/>
              <a:buNone/>
            </a:pPr>
            <a:r>
              <a:rPr b="1" i="1" lang="tr-TR"/>
              <a:t>                                         </a:t>
            </a:r>
            <a:endParaRPr/>
          </a:p>
          <a:p>
            <a:pPr indent="0" lvl="0" marL="0" rtl="0" algn="l">
              <a:spcBef>
                <a:spcPts val="440"/>
              </a:spcBef>
              <a:spcAft>
                <a:spcPts val="0"/>
              </a:spcAft>
              <a:buSzPts val="2200"/>
              <a:buNone/>
            </a:pPr>
            <a:r>
              <a:rPr b="1" i="1" lang="tr-TR"/>
              <a:t>                                    Üçgen bağlantı                Vektör diyagramı </a:t>
            </a:r>
            <a:endParaRPr/>
          </a:p>
        </p:txBody>
      </p:sp>
      <p:pic>
        <p:nvPicPr>
          <p:cNvPr id="161" name="Google Shape;161;p23"/>
          <p:cNvPicPr preferRelativeResize="0"/>
          <p:nvPr/>
        </p:nvPicPr>
        <p:blipFill rotWithShape="1">
          <a:blip r:embed="rId3">
            <a:alphaModFix/>
          </a:blip>
          <a:srcRect b="35001" l="39377" r="31235" t="41923"/>
          <a:stretch/>
        </p:blipFill>
        <p:spPr>
          <a:xfrm>
            <a:off x="2123728" y="2492896"/>
            <a:ext cx="5328592" cy="22894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idx="1" type="body"/>
          </p:nvPr>
        </p:nvSpPr>
        <p:spPr>
          <a:xfrm>
            <a:off x="251520" y="620688"/>
            <a:ext cx="8282880" cy="50943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200"/>
              <a:buNone/>
            </a:pPr>
            <a:r>
              <a:rPr lang="tr-TR"/>
              <a:t>     </a:t>
            </a:r>
            <a:r>
              <a:rPr lang="tr-TR" sz="1800"/>
              <a:t>Üç fazlı bir jeneratörün üçgen bağlanmasında herhangi bir yanlışlığı önlemek için, fazlar arasındaki üç bağlantıdan ikisi yapılır. Üçüncü bağlantı yapılmadan önce açık iki uca bir volt metre bağlayarak uçlar arasındaki gerilim ölçülür. Uçlar arasındaki gerilim sıfır ise bağlantı doğrudur. Açık olan bu iki uç bir birine bağlanarak üçgen bağlantı tamamlanır. Eğer volt metreden bir faz geriliminin iki katı okunursa bağlantı yanlıştır. Bu iki uç bağlanırsa alternatörün sargıları arasında aşırı bir akım dolaşır. </a:t>
            </a:r>
            <a:endParaRPr sz="1800"/>
          </a:p>
          <a:p>
            <a:pPr indent="0" lvl="0" marL="0" rtl="0" algn="l">
              <a:spcBef>
                <a:spcPts val="440"/>
              </a:spcBef>
              <a:spcAft>
                <a:spcPts val="0"/>
              </a:spcAft>
              <a:buSzPts val="2200"/>
              <a:buNone/>
            </a:pPr>
            <a:r>
              <a:t/>
            </a:r>
            <a:endParaRPr/>
          </a:p>
          <a:p>
            <a:pPr indent="0" lvl="0" marL="0" rtl="0" algn="l">
              <a:spcBef>
                <a:spcPts val="440"/>
              </a:spcBef>
              <a:spcAft>
                <a:spcPts val="0"/>
              </a:spcAft>
              <a:buSzPts val="2200"/>
              <a:buNone/>
            </a:pPr>
            <a:r>
              <a:t/>
            </a:r>
            <a:endParaRPr/>
          </a:p>
          <a:p>
            <a:pPr indent="0" lvl="0" marL="0" rtl="0" algn="l">
              <a:spcBef>
                <a:spcPts val="440"/>
              </a:spcBef>
              <a:spcAft>
                <a:spcPts val="0"/>
              </a:spcAft>
              <a:buSzPts val="2200"/>
              <a:buNone/>
            </a:pPr>
            <a:r>
              <a:t/>
            </a:r>
            <a:endParaRPr/>
          </a:p>
          <a:p>
            <a:pPr indent="0" lvl="0" marL="0" rtl="0" algn="l">
              <a:spcBef>
                <a:spcPts val="440"/>
              </a:spcBef>
              <a:spcAft>
                <a:spcPts val="0"/>
              </a:spcAft>
              <a:buSzPts val="2200"/>
              <a:buNone/>
            </a:pPr>
            <a:r>
              <a:t/>
            </a:r>
            <a:endParaRPr/>
          </a:p>
          <a:p>
            <a:pPr indent="0" lvl="0" marL="0" rtl="0" algn="l">
              <a:spcBef>
                <a:spcPts val="440"/>
              </a:spcBef>
              <a:spcAft>
                <a:spcPts val="0"/>
              </a:spcAft>
              <a:buSzPts val="2200"/>
              <a:buNone/>
            </a:pPr>
            <a:r>
              <a:t/>
            </a:r>
            <a:endParaRPr/>
          </a:p>
          <a:p>
            <a:pPr indent="0" lvl="0" marL="0" rtl="0" algn="l">
              <a:spcBef>
                <a:spcPts val="440"/>
              </a:spcBef>
              <a:spcAft>
                <a:spcPts val="0"/>
              </a:spcAft>
              <a:buSzPts val="2200"/>
              <a:buNone/>
            </a:pPr>
            <a:r>
              <a:t/>
            </a:r>
            <a:endParaRPr/>
          </a:p>
          <a:p>
            <a:pPr indent="0" lvl="0" marL="0" rtl="0" algn="l">
              <a:spcBef>
                <a:spcPts val="440"/>
              </a:spcBef>
              <a:spcAft>
                <a:spcPts val="0"/>
              </a:spcAft>
              <a:buSzPts val="2200"/>
              <a:buNone/>
            </a:pPr>
            <a:r>
              <a:rPr b="1" i="1" lang="tr-TR"/>
              <a:t>                 Doğru üçgen bağlantı                         Yanlış üçgen bağlantı</a:t>
            </a:r>
            <a:endParaRPr/>
          </a:p>
        </p:txBody>
      </p:sp>
      <p:pic>
        <p:nvPicPr>
          <p:cNvPr id="167" name="Google Shape;167;p24"/>
          <p:cNvPicPr preferRelativeResize="0"/>
          <p:nvPr/>
        </p:nvPicPr>
        <p:blipFill rotWithShape="1">
          <a:blip r:embed="rId3">
            <a:alphaModFix/>
          </a:blip>
          <a:srcRect b="27425" l="34815" r="32592" t="50000"/>
          <a:stretch/>
        </p:blipFill>
        <p:spPr>
          <a:xfrm>
            <a:off x="467544" y="2708920"/>
            <a:ext cx="3600400" cy="2004995"/>
          </a:xfrm>
          <a:prstGeom prst="rect">
            <a:avLst/>
          </a:prstGeom>
          <a:noFill/>
          <a:ln>
            <a:noFill/>
          </a:ln>
        </p:spPr>
      </p:pic>
      <p:pic>
        <p:nvPicPr>
          <p:cNvPr id="168" name="Google Shape;168;p24"/>
          <p:cNvPicPr preferRelativeResize="0"/>
          <p:nvPr/>
        </p:nvPicPr>
        <p:blipFill rotWithShape="1">
          <a:blip r:embed="rId4">
            <a:alphaModFix/>
          </a:blip>
          <a:srcRect b="38990" l="35078" r="34755" t="32356"/>
          <a:stretch/>
        </p:blipFill>
        <p:spPr>
          <a:xfrm>
            <a:off x="4499992" y="2734590"/>
            <a:ext cx="3924888" cy="200912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539552" y="332656"/>
            <a:ext cx="7924800" cy="72494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2000"/>
              <a:buFont typeface="Arial"/>
              <a:buNone/>
            </a:pPr>
            <a:r>
              <a:rPr b="1" lang="tr-TR" sz="2000" u="sng">
                <a:latin typeface="Arial"/>
                <a:ea typeface="Arial"/>
                <a:cs typeface="Arial"/>
                <a:sym typeface="Arial"/>
              </a:rPr>
              <a:t>Üçgen Sistemde AkImlar</a:t>
            </a:r>
            <a:endParaRPr b="1" sz="2000" u="sng">
              <a:latin typeface="Arial"/>
              <a:ea typeface="Arial"/>
              <a:cs typeface="Arial"/>
              <a:sym typeface="Arial"/>
            </a:endParaRPr>
          </a:p>
        </p:txBody>
      </p:sp>
      <p:sp>
        <p:nvSpPr>
          <p:cNvPr id="174" name="Google Shape;174;p25"/>
          <p:cNvSpPr txBox="1"/>
          <p:nvPr>
            <p:ph idx="1" type="body"/>
          </p:nvPr>
        </p:nvSpPr>
        <p:spPr>
          <a:xfrm>
            <a:off x="609600" y="1340768"/>
            <a:ext cx="7924800" cy="4374232"/>
          </a:xfrm>
          <a:prstGeom prst="rect">
            <a:avLst/>
          </a:prstGeom>
          <a:noFill/>
          <a:ln>
            <a:noFill/>
          </a:ln>
        </p:spPr>
        <p:txBody>
          <a:bodyPr anchorCtr="0" anchor="t" bIns="45700" lIns="91425" spcFirstLastPara="1" rIns="91425" wrap="square" tIns="45700">
            <a:noAutofit/>
          </a:bodyPr>
          <a:lstStyle/>
          <a:p>
            <a:pPr indent="-228600" lvl="0" marL="342900" rtl="0" algn="l">
              <a:spcBef>
                <a:spcPts val="0"/>
              </a:spcBef>
              <a:spcAft>
                <a:spcPts val="0"/>
              </a:spcAft>
              <a:buSzPts val="1800"/>
              <a:buChar char="•"/>
            </a:pPr>
            <a:r>
              <a:rPr lang="tr-TR" sz="1800"/>
              <a:t>Üç fazlı bir jeneratörün A,B ve C fazlarının uçlarına değerleri bir birine eşit üç tane omik direnç bağlanırsa aşağıdaki üç fazlı devre elde edilir. R</a:t>
            </a:r>
            <a:r>
              <a:rPr lang="tr-TR" sz="1200"/>
              <a:t>1</a:t>
            </a:r>
            <a:r>
              <a:rPr lang="tr-TR" sz="1800"/>
              <a:t>=R</a:t>
            </a:r>
            <a:r>
              <a:rPr lang="tr-TR" sz="1200"/>
              <a:t>2</a:t>
            </a:r>
            <a:r>
              <a:rPr lang="tr-TR" sz="1800"/>
              <a:t>=R</a:t>
            </a:r>
            <a:r>
              <a:rPr lang="tr-TR" sz="1200"/>
              <a:t>3</a:t>
            </a:r>
            <a:r>
              <a:rPr lang="tr-TR" sz="1800"/>
              <a:t> faz emklarıda bir birinin eşit olduğu için her fazdan aynı değerde akımlar çekilir. A fazından çekilen IaA akımı faz emksı E</a:t>
            </a:r>
            <a:r>
              <a:rPr lang="tr-TR" sz="1200"/>
              <a:t>aA</a:t>
            </a:r>
            <a:r>
              <a:rPr lang="tr-TR" sz="1800"/>
              <a:t> ile aynı fazdadır. I</a:t>
            </a:r>
            <a:r>
              <a:rPr lang="tr-TR" sz="1000"/>
              <a:t>bB</a:t>
            </a:r>
            <a:r>
              <a:rPr lang="tr-TR" sz="1800"/>
              <a:t> faz akımı faz emksı E</a:t>
            </a:r>
            <a:r>
              <a:rPr lang="tr-TR" sz="1200"/>
              <a:t>bB</a:t>
            </a:r>
            <a:r>
              <a:rPr lang="tr-TR" sz="1800"/>
              <a:t> ile, I</a:t>
            </a:r>
            <a:r>
              <a:rPr lang="tr-TR" sz="1200"/>
              <a:t>cC</a:t>
            </a:r>
            <a:r>
              <a:rPr lang="tr-TR" sz="1800"/>
              <a:t> üçüncü faz akımı da E</a:t>
            </a:r>
            <a:r>
              <a:rPr lang="tr-TR" sz="1200"/>
              <a:t>cC</a:t>
            </a:r>
            <a:r>
              <a:rPr lang="tr-TR" sz="1800"/>
              <a:t> faz emksı ile aynı fazdadır.</a:t>
            </a:r>
            <a:endParaRPr/>
          </a:p>
        </p:txBody>
      </p:sp>
      <p:pic>
        <p:nvPicPr>
          <p:cNvPr id="175" name="Google Shape;175;p25"/>
          <p:cNvPicPr preferRelativeResize="0"/>
          <p:nvPr/>
        </p:nvPicPr>
        <p:blipFill rotWithShape="1">
          <a:blip r:embed="rId3">
            <a:alphaModFix/>
          </a:blip>
          <a:srcRect b="12115" l="36761" r="38154" t="65576"/>
          <a:stretch/>
        </p:blipFill>
        <p:spPr>
          <a:xfrm>
            <a:off x="1475656" y="2996952"/>
            <a:ext cx="6408712" cy="259228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6"/>
          <p:cNvSpPr txBox="1"/>
          <p:nvPr>
            <p:ph idx="1" type="body"/>
          </p:nvPr>
        </p:nvSpPr>
        <p:spPr>
          <a:xfrm>
            <a:off x="611560" y="1412776"/>
            <a:ext cx="7632848" cy="4277072"/>
          </a:xfrm>
          <a:prstGeom prst="rect">
            <a:avLst/>
          </a:prstGeom>
          <a:noFill/>
          <a:ln>
            <a:noFill/>
          </a:ln>
        </p:spPr>
        <p:txBody>
          <a:bodyPr anchorCtr="0" anchor="t" bIns="45700" lIns="91425" spcFirstLastPara="1" rIns="91425" wrap="square" tIns="45700">
            <a:noAutofit/>
          </a:bodyPr>
          <a:lstStyle/>
          <a:p>
            <a:pPr indent="-99377" lvl="0" marL="342900" rtl="0" algn="l">
              <a:lnSpc>
                <a:spcPct val="80000"/>
              </a:lnSpc>
              <a:spcBef>
                <a:spcPts val="0"/>
              </a:spcBef>
              <a:spcAft>
                <a:spcPts val="0"/>
              </a:spcAft>
              <a:buSzPts val="2035"/>
              <a:buNone/>
            </a:pPr>
            <a:r>
              <a:t/>
            </a:r>
            <a:endParaRPr sz="2035"/>
          </a:p>
          <a:p>
            <a:pPr indent="-99377" lvl="0" marL="342900" rtl="0" algn="l">
              <a:lnSpc>
                <a:spcPct val="80000"/>
              </a:lnSpc>
              <a:spcBef>
                <a:spcPts val="407"/>
              </a:spcBef>
              <a:spcAft>
                <a:spcPts val="0"/>
              </a:spcAft>
              <a:buSzPts val="2035"/>
              <a:buNone/>
            </a:pPr>
            <a:r>
              <a:t/>
            </a:r>
            <a:endParaRPr sz="2035"/>
          </a:p>
          <a:p>
            <a:pPr indent="0" lvl="0" marL="0" rtl="0" algn="l">
              <a:lnSpc>
                <a:spcPct val="80000"/>
              </a:lnSpc>
              <a:spcBef>
                <a:spcPts val="388"/>
              </a:spcBef>
              <a:spcAft>
                <a:spcPts val="0"/>
              </a:spcAft>
              <a:buSzPts val="1757"/>
              <a:buNone/>
            </a:pPr>
            <a:r>
              <a:rPr lang="tr-TR" sz="1757"/>
              <a:t>    </a:t>
            </a:r>
            <a:r>
              <a:rPr lang="tr-TR" sz="1942"/>
              <a:t>Soldaki devrede yan yana çekilen çift iletkenleri birleştirerek tek hat çektiğimizde sağdaki devre elde edilir. Burada jeneratör üçgen </a:t>
            </a:r>
            <a:r>
              <a:rPr lang="tr-TR" sz="1757"/>
              <a:t>R</a:t>
            </a:r>
            <a:r>
              <a:rPr lang="tr-TR" sz="1202"/>
              <a:t>1</a:t>
            </a:r>
            <a:r>
              <a:rPr lang="tr-TR" sz="1757"/>
              <a:t> R</a:t>
            </a:r>
            <a:r>
              <a:rPr lang="tr-TR" sz="1202"/>
              <a:t>2</a:t>
            </a:r>
            <a:r>
              <a:rPr lang="tr-TR" sz="1757"/>
              <a:t> ve R</a:t>
            </a:r>
            <a:r>
              <a:rPr lang="tr-TR" sz="1202"/>
              <a:t>3</a:t>
            </a:r>
            <a:r>
              <a:rPr lang="tr-TR" sz="1757"/>
              <a:t> </a:t>
            </a:r>
            <a:r>
              <a:rPr lang="tr-TR" sz="1942"/>
              <a:t>yük dirençleri de üçgen bağlanmış olur. ∆ bağlı alternatörden çıkan üç hat (A, B ve C hatları ) ∆ bağlı </a:t>
            </a:r>
            <a:r>
              <a:rPr lang="tr-TR" sz="1757"/>
              <a:t>R</a:t>
            </a:r>
            <a:r>
              <a:rPr lang="tr-TR" sz="1202"/>
              <a:t>1</a:t>
            </a:r>
            <a:r>
              <a:rPr lang="tr-TR" sz="1757"/>
              <a:t> R</a:t>
            </a:r>
            <a:r>
              <a:rPr lang="tr-TR" sz="1202"/>
              <a:t>2</a:t>
            </a:r>
            <a:r>
              <a:rPr lang="tr-TR" sz="1757"/>
              <a:t> ve R</a:t>
            </a:r>
            <a:r>
              <a:rPr lang="tr-TR" sz="1202"/>
              <a:t>3</a:t>
            </a:r>
            <a:r>
              <a:rPr lang="tr-TR" sz="1757"/>
              <a:t> </a:t>
            </a:r>
            <a:r>
              <a:rPr lang="tr-TR" sz="1942"/>
              <a:t>dirençlerine bağlıdır</a:t>
            </a:r>
            <a:r>
              <a:rPr lang="tr-TR" sz="1757"/>
              <a:t>. </a:t>
            </a:r>
            <a:endParaRPr sz="1757"/>
          </a:p>
          <a:p>
            <a:pPr indent="0" lvl="0" marL="0" rtl="0" algn="l">
              <a:lnSpc>
                <a:spcPct val="80000"/>
              </a:lnSpc>
              <a:spcBef>
                <a:spcPts val="388"/>
              </a:spcBef>
              <a:spcAft>
                <a:spcPts val="0"/>
              </a:spcAft>
              <a:buSzPts val="1942"/>
              <a:buNone/>
            </a:pPr>
            <a:r>
              <a:rPr lang="tr-TR" sz="1942"/>
              <a:t>Sağ taraftaki devredeki</a:t>
            </a:r>
            <a:r>
              <a:rPr lang="tr-TR" sz="1757"/>
              <a:t> I</a:t>
            </a:r>
            <a:r>
              <a:rPr lang="tr-TR" sz="1202"/>
              <a:t>AA</a:t>
            </a:r>
            <a:r>
              <a:rPr lang="tr-TR" sz="1757"/>
              <a:t>’, I</a:t>
            </a:r>
            <a:r>
              <a:rPr lang="tr-TR" sz="1202"/>
              <a:t>BB</a:t>
            </a:r>
            <a:r>
              <a:rPr lang="tr-TR" sz="1757"/>
              <a:t>’, I</a:t>
            </a:r>
            <a:r>
              <a:rPr lang="tr-TR" sz="1202"/>
              <a:t>CC</a:t>
            </a:r>
            <a:r>
              <a:rPr lang="tr-TR" sz="1942"/>
              <a:t>’ akımlarını sırasıyla yine aynı devredeki A, B, C noktalarına Kirchoff Akım Kanunu uygulayarak bulabiliriz.</a:t>
            </a:r>
            <a:endParaRPr/>
          </a:p>
          <a:p>
            <a:pPr indent="0" lvl="0" marL="0" rtl="0" algn="l">
              <a:lnSpc>
                <a:spcPct val="80000"/>
              </a:lnSpc>
              <a:spcBef>
                <a:spcPts val="351"/>
              </a:spcBef>
              <a:spcAft>
                <a:spcPts val="0"/>
              </a:spcAft>
              <a:buSzPts val="1757"/>
              <a:buNone/>
            </a:pPr>
            <a:r>
              <a:rPr b="1" i="1" lang="tr-TR" sz="1757"/>
              <a:t>                                                                I</a:t>
            </a:r>
            <a:r>
              <a:rPr b="1" i="1" lang="tr-TR" sz="1202"/>
              <a:t>AA</a:t>
            </a:r>
            <a:r>
              <a:rPr b="1" i="1" lang="tr-TR" sz="1757"/>
              <a:t>’ = I</a:t>
            </a:r>
            <a:r>
              <a:rPr b="1" i="1" lang="tr-TR" sz="1202"/>
              <a:t>aA</a:t>
            </a:r>
            <a:r>
              <a:rPr b="1" i="1" lang="tr-TR" sz="1757"/>
              <a:t> – I</a:t>
            </a:r>
            <a:r>
              <a:rPr b="1" i="1" lang="tr-TR" sz="1202"/>
              <a:t>bB</a:t>
            </a:r>
            <a:endParaRPr b="1" i="1" sz="1202"/>
          </a:p>
          <a:p>
            <a:pPr indent="0" lvl="0" marL="0" rtl="0" algn="l">
              <a:lnSpc>
                <a:spcPct val="80000"/>
              </a:lnSpc>
              <a:spcBef>
                <a:spcPts val="351"/>
              </a:spcBef>
              <a:spcAft>
                <a:spcPts val="0"/>
              </a:spcAft>
              <a:buSzPts val="1757"/>
              <a:buNone/>
            </a:pPr>
            <a:r>
              <a:rPr b="1" i="1" lang="tr-TR" sz="1757"/>
              <a:t>                                                                I</a:t>
            </a:r>
            <a:r>
              <a:rPr b="1" i="1" lang="tr-TR" sz="1202"/>
              <a:t>BB</a:t>
            </a:r>
            <a:r>
              <a:rPr b="1" i="1" lang="tr-TR" sz="1757"/>
              <a:t>’ = I</a:t>
            </a:r>
            <a:r>
              <a:rPr b="1" i="1" lang="tr-TR" sz="1202"/>
              <a:t>bB</a:t>
            </a:r>
            <a:r>
              <a:rPr b="1" i="1" lang="tr-TR" sz="1757"/>
              <a:t> – I</a:t>
            </a:r>
            <a:r>
              <a:rPr b="1" i="1" lang="tr-TR" sz="1202"/>
              <a:t>cC</a:t>
            </a:r>
            <a:endParaRPr b="1" i="1" sz="1202"/>
          </a:p>
          <a:p>
            <a:pPr indent="0" lvl="0" marL="0" rtl="0" algn="l">
              <a:lnSpc>
                <a:spcPct val="80000"/>
              </a:lnSpc>
              <a:spcBef>
                <a:spcPts val="351"/>
              </a:spcBef>
              <a:spcAft>
                <a:spcPts val="0"/>
              </a:spcAft>
              <a:buSzPts val="1757"/>
              <a:buNone/>
            </a:pPr>
            <a:r>
              <a:rPr b="1" i="1" lang="tr-TR" sz="1757"/>
              <a:t>                                                                I</a:t>
            </a:r>
            <a:r>
              <a:rPr b="1" i="1" lang="tr-TR" sz="1202"/>
              <a:t>CC</a:t>
            </a:r>
            <a:r>
              <a:rPr b="1" i="1" lang="tr-TR" sz="1757"/>
              <a:t>’ = I</a:t>
            </a:r>
            <a:r>
              <a:rPr b="1" i="1" lang="tr-TR" sz="1202"/>
              <a:t>cC</a:t>
            </a:r>
            <a:r>
              <a:rPr b="1" i="1" lang="tr-TR" sz="1757"/>
              <a:t> – I</a:t>
            </a:r>
            <a:r>
              <a:rPr b="1" i="1" lang="tr-TR" sz="1202"/>
              <a:t>aA</a:t>
            </a:r>
            <a:endParaRPr b="1" i="1" sz="1202"/>
          </a:p>
          <a:p>
            <a:pPr indent="0" lvl="0" marL="0" rtl="0" algn="l">
              <a:lnSpc>
                <a:spcPct val="80000"/>
              </a:lnSpc>
              <a:spcBef>
                <a:spcPts val="388"/>
              </a:spcBef>
              <a:spcAft>
                <a:spcPts val="0"/>
              </a:spcAft>
              <a:buSzPts val="1757"/>
              <a:buNone/>
            </a:pPr>
            <a:r>
              <a:rPr lang="tr-TR" sz="1757"/>
              <a:t> </a:t>
            </a:r>
            <a:r>
              <a:rPr lang="tr-TR" sz="1942"/>
              <a:t>Alternatörü yüke bağlayan üç hattan geçen</a:t>
            </a:r>
            <a:r>
              <a:rPr lang="tr-TR" sz="1757"/>
              <a:t> I</a:t>
            </a:r>
            <a:r>
              <a:rPr lang="tr-TR" sz="1202"/>
              <a:t>BB</a:t>
            </a:r>
            <a:r>
              <a:rPr lang="tr-TR" sz="1757"/>
              <a:t>’ </a:t>
            </a:r>
            <a:r>
              <a:rPr lang="tr-TR" sz="1202"/>
              <a:t>IAA’ </a:t>
            </a:r>
            <a:r>
              <a:rPr lang="tr-TR" sz="1757"/>
              <a:t>ve I</a:t>
            </a:r>
            <a:r>
              <a:rPr lang="tr-TR" sz="1202"/>
              <a:t>CC</a:t>
            </a:r>
            <a:r>
              <a:rPr lang="tr-TR" sz="1757"/>
              <a:t>’ </a:t>
            </a:r>
            <a:r>
              <a:rPr lang="tr-TR" sz="1942"/>
              <a:t>akımlarına kısaca HAT AKIMI denir. Alternatörün faz sargılarından geçen akımlara da FAZ AKIMI denir.</a:t>
            </a:r>
            <a:endParaRPr/>
          </a:p>
          <a:p>
            <a:pPr indent="0" lvl="0" marL="0" rtl="0" algn="l">
              <a:lnSpc>
                <a:spcPct val="80000"/>
              </a:lnSpc>
              <a:spcBef>
                <a:spcPts val="351"/>
              </a:spcBef>
              <a:spcAft>
                <a:spcPts val="0"/>
              </a:spcAft>
              <a:buSzPts val="1757"/>
              <a:buNone/>
            </a:pPr>
            <a:r>
              <a:rPr b="1" i="1" lang="tr-TR" sz="1757"/>
              <a:t> E</a:t>
            </a:r>
            <a:r>
              <a:rPr b="1" i="1" lang="tr-TR" sz="1202"/>
              <a:t>aA</a:t>
            </a:r>
            <a:r>
              <a:rPr b="1" i="1" lang="tr-TR" sz="1757"/>
              <a:t> = E</a:t>
            </a:r>
            <a:r>
              <a:rPr b="1" i="1" lang="tr-TR" sz="1202"/>
              <a:t>CA</a:t>
            </a:r>
            <a:r>
              <a:rPr b="1" i="1" lang="tr-TR" sz="1757"/>
              <a:t>                                             E</a:t>
            </a:r>
            <a:r>
              <a:rPr b="1" i="1" lang="tr-TR" sz="1202"/>
              <a:t>bB</a:t>
            </a:r>
            <a:r>
              <a:rPr b="1" i="1" lang="tr-TR" sz="1757"/>
              <a:t> = E</a:t>
            </a:r>
            <a:r>
              <a:rPr b="1" i="1" lang="tr-TR" sz="1202"/>
              <a:t>AB</a:t>
            </a:r>
            <a:r>
              <a:rPr b="1" i="1" lang="tr-TR" sz="1757"/>
              <a:t>                                                              E</a:t>
            </a:r>
            <a:r>
              <a:rPr b="1" i="1" lang="tr-TR" sz="1202"/>
              <a:t>cC</a:t>
            </a:r>
            <a:r>
              <a:rPr b="1" i="1" lang="tr-TR" sz="1757"/>
              <a:t> = E</a:t>
            </a:r>
            <a:r>
              <a:rPr b="1" i="1" lang="tr-TR" sz="1202"/>
              <a:t>BC</a:t>
            </a:r>
            <a:r>
              <a:rPr b="1" i="1" lang="tr-TR" sz="1757"/>
              <a:t> </a:t>
            </a:r>
            <a:endParaRPr b="1" i="1" sz="1757"/>
          </a:p>
        </p:txBody>
      </p:sp>
      <p:pic>
        <p:nvPicPr>
          <p:cNvPr id="181" name="Google Shape;181;p26"/>
          <p:cNvPicPr preferRelativeResize="0"/>
          <p:nvPr/>
        </p:nvPicPr>
        <p:blipFill rotWithShape="1">
          <a:blip r:embed="rId3">
            <a:alphaModFix/>
          </a:blip>
          <a:srcRect b="13246" l="36869" r="36534" t="66538"/>
          <a:stretch/>
        </p:blipFill>
        <p:spPr>
          <a:xfrm>
            <a:off x="0" y="0"/>
            <a:ext cx="4023438" cy="1947974"/>
          </a:xfrm>
          <a:prstGeom prst="rect">
            <a:avLst/>
          </a:prstGeom>
          <a:noFill/>
          <a:ln>
            <a:noFill/>
          </a:ln>
        </p:spPr>
      </p:pic>
      <p:pic>
        <p:nvPicPr>
          <p:cNvPr id="182" name="Google Shape;182;p26"/>
          <p:cNvPicPr preferRelativeResize="0"/>
          <p:nvPr/>
        </p:nvPicPr>
        <p:blipFill rotWithShape="1">
          <a:blip r:embed="rId4">
            <a:alphaModFix/>
          </a:blip>
          <a:srcRect b="44422" l="36112" r="36317" t="35576"/>
          <a:stretch/>
        </p:blipFill>
        <p:spPr>
          <a:xfrm>
            <a:off x="4211960" y="0"/>
            <a:ext cx="4023438" cy="19479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251520" y="188640"/>
            <a:ext cx="7924800" cy="63408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2400"/>
              <a:buFont typeface="Arial"/>
              <a:buNone/>
            </a:pPr>
            <a:r>
              <a:rPr b="1" lang="tr-TR" sz="2400" u="sng">
                <a:latin typeface="Arial"/>
                <a:ea typeface="Arial"/>
                <a:cs typeface="Arial"/>
                <a:sym typeface="Arial"/>
              </a:rPr>
              <a:t>Üç FazlI Sistemde Güç </a:t>
            </a:r>
            <a:endParaRPr/>
          </a:p>
        </p:txBody>
      </p:sp>
      <p:sp>
        <p:nvSpPr>
          <p:cNvPr id="188" name="Google Shape;188;p27"/>
          <p:cNvSpPr txBox="1"/>
          <p:nvPr>
            <p:ph idx="1" type="body"/>
          </p:nvPr>
        </p:nvSpPr>
        <p:spPr>
          <a:xfrm>
            <a:off x="323528" y="908720"/>
            <a:ext cx="7922840" cy="57467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SzPts val="2000"/>
              <a:buNone/>
            </a:pPr>
            <a:r>
              <a:rPr b="1" lang="tr-TR" sz="2000" u="sng">
                <a:solidFill>
                  <a:schemeClr val="dk1"/>
                </a:solidFill>
                <a:latin typeface="Arial"/>
                <a:ea typeface="Arial"/>
                <a:cs typeface="Arial"/>
                <a:sym typeface="Arial"/>
              </a:rPr>
              <a:t>Dengeli Yüklü Yıldız Sistemde Güç </a:t>
            </a:r>
            <a:endParaRPr/>
          </a:p>
        </p:txBody>
      </p:sp>
      <p:sp>
        <p:nvSpPr>
          <p:cNvPr id="189" name="Google Shape;189;p27"/>
          <p:cNvSpPr txBox="1"/>
          <p:nvPr>
            <p:ph idx="2" type="body"/>
          </p:nvPr>
        </p:nvSpPr>
        <p:spPr>
          <a:xfrm>
            <a:off x="323528" y="1628800"/>
            <a:ext cx="7992888" cy="4086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1800"/>
              <a:buNone/>
            </a:pPr>
            <a:r>
              <a:rPr lang="tr-TR" sz="1800"/>
              <a:t>Üç fazlı yıldız bağlı dengeli bir yükte harcanan güç;</a:t>
            </a:r>
            <a:endParaRPr/>
          </a:p>
          <a:p>
            <a:pPr indent="0" lvl="0" marL="0" rtl="0" algn="ctr">
              <a:spcBef>
                <a:spcPts val="360"/>
              </a:spcBef>
              <a:spcAft>
                <a:spcPts val="0"/>
              </a:spcAft>
              <a:buSzPts val="1800"/>
              <a:buNone/>
            </a:pPr>
            <a:r>
              <a:rPr b="1" i="1" lang="tr-TR" sz="1800"/>
              <a:t>P</a:t>
            </a:r>
            <a:r>
              <a:rPr b="1" i="1" lang="tr-TR" sz="1200"/>
              <a:t>y</a:t>
            </a:r>
            <a:r>
              <a:rPr b="1" i="1" lang="tr-TR" sz="1800"/>
              <a:t> = 3 U</a:t>
            </a:r>
            <a:r>
              <a:rPr b="1" i="1" lang="tr-TR" sz="1200"/>
              <a:t>f</a:t>
            </a:r>
            <a:r>
              <a:rPr b="1" i="1" lang="tr-TR" sz="1800"/>
              <a:t> . I</a:t>
            </a:r>
            <a:r>
              <a:rPr b="1" i="1" lang="tr-TR" sz="1200"/>
              <a:t>f</a:t>
            </a:r>
            <a:r>
              <a:rPr b="1" i="1" lang="tr-TR" sz="1800"/>
              <a:t> . Cos φ</a:t>
            </a:r>
            <a:endParaRPr b="1" i="1" sz="1800"/>
          </a:p>
          <a:p>
            <a:pPr indent="0" lvl="0" marL="0" rtl="0" algn="ctr">
              <a:spcBef>
                <a:spcPts val="360"/>
              </a:spcBef>
              <a:spcAft>
                <a:spcPts val="0"/>
              </a:spcAft>
              <a:buSzPts val="1800"/>
              <a:buNone/>
            </a:pPr>
            <a:r>
              <a:rPr lang="tr-TR" sz="1800"/>
              <a:t>  Üç fazlı yüke sarf edilen gücü, hat akımı ve fazlar arası gerilimle ifade edebilmek için; </a:t>
            </a:r>
            <a:endParaRPr/>
          </a:p>
          <a:p>
            <a:pPr indent="0" lvl="0" marL="0" rtl="0" algn="ctr">
              <a:spcBef>
                <a:spcPts val="360"/>
              </a:spcBef>
              <a:spcAft>
                <a:spcPts val="0"/>
              </a:spcAft>
              <a:buSzPts val="1800"/>
              <a:buNone/>
            </a:pPr>
            <a:r>
              <a:rPr b="1" i="1" lang="tr-TR" sz="1800"/>
              <a:t>  Uf = U / 3</a:t>
            </a:r>
            <a:endParaRPr/>
          </a:p>
          <a:p>
            <a:pPr indent="0" lvl="0" marL="0" rtl="0" algn="ctr">
              <a:spcBef>
                <a:spcPts val="360"/>
              </a:spcBef>
              <a:spcAft>
                <a:spcPts val="0"/>
              </a:spcAft>
              <a:buSzPts val="1800"/>
              <a:buNone/>
            </a:pPr>
            <a:r>
              <a:rPr lang="tr-TR" sz="1800"/>
              <a:t>If = I değerlerini eşitlikteki yerlerine yazalım;</a:t>
            </a:r>
            <a:endParaRPr/>
          </a:p>
          <a:p>
            <a:pPr indent="0" lvl="0" marL="0" rtl="0" algn="ctr">
              <a:spcBef>
                <a:spcPts val="360"/>
              </a:spcBef>
              <a:spcAft>
                <a:spcPts val="0"/>
              </a:spcAft>
              <a:buSzPts val="1800"/>
              <a:buNone/>
            </a:pPr>
            <a:r>
              <a:rPr lang="tr-TR" sz="1800"/>
              <a:t> </a:t>
            </a:r>
            <a:r>
              <a:rPr b="1" i="1" lang="tr-TR" sz="1800"/>
              <a:t>Py = 3 (U / 3 ). I.Cosφ</a:t>
            </a:r>
            <a:endParaRPr b="1" i="1" sz="1800"/>
          </a:p>
          <a:p>
            <a:pPr indent="0" lvl="0" marL="0" rtl="0" algn="ctr">
              <a:spcBef>
                <a:spcPts val="360"/>
              </a:spcBef>
              <a:spcAft>
                <a:spcPts val="0"/>
              </a:spcAft>
              <a:buSzPts val="1800"/>
              <a:buNone/>
            </a:pPr>
            <a:r>
              <a:rPr b="1" i="1" lang="tr-TR" sz="1800"/>
              <a:t> Py = 3 . U .I . Cosφ </a:t>
            </a:r>
            <a:endParaRPr b="1" i="1" sz="1800"/>
          </a:p>
          <a:p>
            <a:pPr indent="0" lvl="0" marL="0" rtl="0" algn="r">
              <a:spcBef>
                <a:spcPts val="360"/>
              </a:spcBef>
              <a:spcAft>
                <a:spcPts val="0"/>
              </a:spcAft>
              <a:buSzPts val="1800"/>
              <a:buNone/>
            </a:pPr>
            <a:r>
              <a:rPr lang="tr-TR" sz="1800"/>
              <a:t>Py = Dengeli yüklü Y sisteminde güç</a:t>
            </a:r>
            <a:endParaRPr/>
          </a:p>
          <a:p>
            <a:pPr indent="0" lvl="0" marL="0" rtl="0" algn="r">
              <a:spcBef>
                <a:spcPts val="360"/>
              </a:spcBef>
              <a:spcAft>
                <a:spcPts val="0"/>
              </a:spcAft>
              <a:buSzPts val="1800"/>
              <a:buNone/>
            </a:pPr>
            <a:r>
              <a:rPr lang="tr-TR" sz="1800"/>
              <a:t> watt(W) U = Fazlar arası gerilim,</a:t>
            </a:r>
            <a:endParaRPr/>
          </a:p>
          <a:p>
            <a:pPr indent="0" lvl="0" marL="0" rtl="0" algn="r">
              <a:spcBef>
                <a:spcPts val="360"/>
              </a:spcBef>
              <a:spcAft>
                <a:spcPts val="0"/>
              </a:spcAft>
              <a:buSzPts val="1800"/>
              <a:buNone/>
            </a:pPr>
            <a:r>
              <a:rPr lang="tr-TR" sz="1800"/>
              <a:t>volt (V) I = Hat akımı, amper.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ph idx="1" type="body"/>
          </p:nvPr>
        </p:nvSpPr>
        <p:spPr>
          <a:xfrm>
            <a:off x="611560" y="1052736"/>
            <a:ext cx="7848872" cy="57467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SzPts val="2000"/>
              <a:buNone/>
            </a:pPr>
            <a:r>
              <a:rPr b="1" lang="tr-TR" sz="2000" u="sng">
                <a:solidFill>
                  <a:schemeClr val="dk1"/>
                </a:solidFill>
                <a:latin typeface="Arial"/>
                <a:ea typeface="Arial"/>
                <a:cs typeface="Arial"/>
                <a:sym typeface="Arial"/>
              </a:rPr>
              <a:t>Dengeli Yüklü Üçgen Sistemde Güç</a:t>
            </a:r>
            <a:endParaRPr/>
          </a:p>
        </p:txBody>
      </p:sp>
      <p:sp>
        <p:nvSpPr>
          <p:cNvPr id="195" name="Google Shape;195;p28"/>
          <p:cNvSpPr txBox="1"/>
          <p:nvPr>
            <p:ph idx="2" type="body"/>
          </p:nvPr>
        </p:nvSpPr>
        <p:spPr>
          <a:xfrm>
            <a:off x="609600" y="1916832"/>
            <a:ext cx="7922840" cy="3798168"/>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2400"/>
              <a:buNone/>
            </a:pPr>
            <a:r>
              <a:rPr lang="tr-TR"/>
              <a:t> Dengeli yüklü üçgen bağlı bir alternatörden çekilen güç;</a:t>
            </a:r>
            <a:endParaRPr/>
          </a:p>
          <a:p>
            <a:pPr indent="0" lvl="0" marL="0" rtl="0" algn="ctr">
              <a:spcBef>
                <a:spcPts val="480"/>
              </a:spcBef>
              <a:spcAft>
                <a:spcPts val="0"/>
              </a:spcAft>
              <a:buSzPts val="2400"/>
              <a:buNone/>
            </a:pPr>
            <a:r>
              <a:rPr lang="tr-TR"/>
              <a:t>  </a:t>
            </a:r>
            <a:r>
              <a:rPr b="1" i="1" lang="tr-TR"/>
              <a:t>P∆ = 3Uf . If . Cosφ</a:t>
            </a:r>
            <a:endParaRPr b="1" i="1"/>
          </a:p>
          <a:p>
            <a:pPr indent="0" lvl="0" marL="0" rtl="0" algn="ctr">
              <a:spcBef>
                <a:spcPts val="480"/>
              </a:spcBef>
              <a:spcAft>
                <a:spcPts val="0"/>
              </a:spcAft>
              <a:buSzPts val="2400"/>
              <a:buNone/>
            </a:pPr>
            <a:r>
              <a:rPr lang="tr-TR"/>
              <a:t> Uf yi fazlar arası gerilim, If yi de hat akımı cinsinden ifade ederek formülde yerine yazalım</a:t>
            </a:r>
            <a:endParaRPr/>
          </a:p>
          <a:p>
            <a:pPr indent="0" lvl="0" marL="0" rtl="0" algn="ctr">
              <a:spcBef>
                <a:spcPts val="480"/>
              </a:spcBef>
              <a:spcAft>
                <a:spcPts val="0"/>
              </a:spcAft>
              <a:buSzPts val="2400"/>
              <a:buNone/>
            </a:pPr>
            <a:r>
              <a:rPr b="1" i="1" lang="tr-TR"/>
              <a:t> P∆ = 3 . U . I .Cosφ </a:t>
            </a:r>
            <a:endParaRPr b="1" i="1"/>
          </a:p>
          <a:p>
            <a:pPr indent="0" lvl="0" marL="0" rtl="0" algn="ctr">
              <a:spcBef>
                <a:spcPts val="480"/>
              </a:spcBef>
              <a:spcAft>
                <a:spcPts val="0"/>
              </a:spcAft>
              <a:buSzPts val="2400"/>
              <a:buNone/>
            </a:pPr>
            <a:r>
              <a:rPr lang="tr-TR"/>
              <a:t>Y ve ∆ bağlı dengeli yüklerin çektikleri toplam güçleri veren formüllerle karşılaştırılırsa aynı oldukları görülür. Şu halde, dengeli yülü Y ve ∆ sisteminde güç; </a:t>
            </a:r>
            <a:endParaRPr/>
          </a:p>
          <a:p>
            <a:pPr indent="0" lvl="0" marL="0" rtl="0" algn="ctr">
              <a:spcBef>
                <a:spcPts val="480"/>
              </a:spcBef>
              <a:spcAft>
                <a:spcPts val="0"/>
              </a:spcAft>
              <a:buSzPts val="2400"/>
              <a:buNone/>
            </a:pPr>
            <a:r>
              <a:rPr b="1" i="1" lang="tr-TR"/>
              <a:t>(P = 3 . U . I . Cosφ)</a:t>
            </a:r>
            <a:endParaRPr b="1" i="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179512" y="116632"/>
            <a:ext cx="7924800" cy="72494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2400"/>
              <a:buFont typeface="Arial"/>
              <a:buNone/>
            </a:pPr>
            <a:r>
              <a:rPr b="1" lang="tr-TR" sz="2400" u="sng">
                <a:latin typeface="Arial"/>
                <a:ea typeface="Arial"/>
                <a:cs typeface="Arial"/>
                <a:sym typeface="Arial"/>
              </a:rPr>
              <a:t>FAZ SIRASI </a:t>
            </a:r>
            <a:endParaRPr b="1" sz="2400" u="sng">
              <a:latin typeface="Arial"/>
              <a:ea typeface="Arial"/>
              <a:cs typeface="Arial"/>
              <a:sym typeface="Arial"/>
            </a:endParaRPr>
          </a:p>
        </p:txBody>
      </p:sp>
      <p:sp>
        <p:nvSpPr>
          <p:cNvPr id="201" name="Google Shape;201;p29"/>
          <p:cNvSpPr txBox="1"/>
          <p:nvPr>
            <p:ph idx="1" type="body"/>
          </p:nvPr>
        </p:nvSpPr>
        <p:spPr>
          <a:xfrm>
            <a:off x="251520" y="980728"/>
            <a:ext cx="8282880" cy="4734272"/>
          </a:xfrm>
          <a:prstGeom prst="rect">
            <a:avLst/>
          </a:prstGeom>
          <a:noFill/>
          <a:ln>
            <a:noFill/>
          </a:ln>
        </p:spPr>
        <p:txBody>
          <a:bodyPr anchorCtr="0" anchor="t" bIns="45700" lIns="91425" spcFirstLastPara="1" rIns="91425" wrap="square" tIns="45700">
            <a:noAutofit/>
          </a:bodyPr>
          <a:lstStyle/>
          <a:p>
            <a:pPr indent="-88900" lvl="0" marL="342900" rtl="0" algn="l">
              <a:lnSpc>
                <a:spcPct val="90000"/>
              </a:lnSpc>
              <a:spcBef>
                <a:spcPts val="0"/>
              </a:spcBef>
              <a:spcAft>
                <a:spcPts val="0"/>
              </a:spcAft>
              <a:buSzPts val="2200"/>
              <a:buNone/>
            </a:pPr>
            <a:r>
              <a:t/>
            </a:r>
            <a:endParaRPr/>
          </a:p>
          <a:p>
            <a:pPr indent="-88900" lvl="0" marL="342900" rtl="0" algn="l">
              <a:lnSpc>
                <a:spcPct val="90000"/>
              </a:lnSpc>
              <a:spcBef>
                <a:spcPts val="440"/>
              </a:spcBef>
              <a:spcAft>
                <a:spcPts val="0"/>
              </a:spcAft>
              <a:buSzPts val="2200"/>
              <a:buNone/>
            </a:pPr>
            <a:r>
              <a:t/>
            </a:r>
            <a:endParaRPr/>
          </a:p>
          <a:p>
            <a:pPr indent="-88900" lvl="0" marL="342900" rtl="0" algn="l">
              <a:lnSpc>
                <a:spcPct val="90000"/>
              </a:lnSpc>
              <a:spcBef>
                <a:spcPts val="440"/>
              </a:spcBef>
              <a:spcAft>
                <a:spcPts val="0"/>
              </a:spcAft>
              <a:buSzPts val="2200"/>
              <a:buNone/>
            </a:pPr>
            <a:r>
              <a:t/>
            </a:r>
            <a:endParaRPr/>
          </a:p>
          <a:p>
            <a:pPr indent="-88900" lvl="0" marL="342900" rtl="0" algn="l">
              <a:lnSpc>
                <a:spcPct val="90000"/>
              </a:lnSpc>
              <a:spcBef>
                <a:spcPts val="440"/>
              </a:spcBef>
              <a:spcAft>
                <a:spcPts val="0"/>
              </a:spcAft>
              <a:buSzPts val="2200"/>
              <a:buNone/>
            </a:pPr>
            <a:r>
              <a:t/>
            </a:r>
            <a:endParaRPr/>
          </a:p>
          <a:p>
            <a:pPr indent="-88900" lvl="0" marL="342900" rtl="0" algn="l">
              <a:lnSpc>
                <a:spcPct val="90000"/>
              </a:lnSpc>
              <a:spcBef>
                <a:spcPts val="440"/>
              </a:spcBef>
              <a:spcAft>
                <a:spcPts val="0"/>
              </a:spcAft>
              <a:buSzPts val="2200"/>
              <a:buNone/>
            </a:pPr>
            <a:r>
              <a:t/>
            </a:r>
            <a:endParaRPr/>
          </a:p>
          <a:p>
            <a:pPr indent="-88900" lvl="0" marL="342900" rtl="0" algn="l">
              <a:lnSpc>
                <a:spcPct val="90000"/>
              </a:lnSpc>
              <a:spcBef>
                <a:spcPts val="440"/>
              </a:spcBef>
              <a:spcAft>
                <a:spcPts val="0"/>
              </a:spcAft>
              <a:buSzPts val="2200"/>
              <a:buNone/>
            </a:pPr>
            <a:r>
              <a:t/>
            </a:r>
            <a:endParaRPr/>
          </a:p>
          <a:p>
            <a:pPr indent="0" lvl="0" marL="0" rtl="0" algn="l">
              <a:lnSpc>
                <a:spcPct val="90000"/>
              </a:lnSpc>
              <a:spcBef>
                <a:spcPts val="360"/>
              </a:spcBef>
              <a:spcAft>
                <a:spcPts val="0"/>
              </a:spcAft>
              <a:buSzPts val="1800"/>
              <a:buNone/>
            </a:pPr>
            <a:r>
              <a:rPr lang="tr-TR" sz="1800"/>
              <a:t>Yukarıdaki şekilde üç fazlı Y bağlı bir alternatörden A,B,C ve O (R,S,T ve O) hatlarının çıkışı ve faz emkları arasındaki ilişkiyi gösteren vektör diyagramını gösterilmektedir. A fazının E</a:t>
            </a:r>
            <a:r>
              <a:rPr lang="tr-TR" sz="1200"/>
              <a:t>OA</a:t>
            </a:r>
            <a:r>
              <a:rPr lang="tr-TR" sz="1800"/>
              <a:t> faz emk’i, B fazı E</a:t>
            </a:r>
            <a:r>
              <a:rPr lang="tr-TR" sz="1200"/>
              <a:t>OB</a:t>
            </a:r>
            <a:r>
              <a:rPr lang="tr-TR" sz="1800"/>
              <a:t> emkinden 120° ileride veya E</a:t>
            </a:r>
            <a:r>
              <a:rPr lang="tr-TR" sz="1200"/>
              <a:t>OB</a:t>
            </a:r>
            <a:r>
              <a:rPr lang="tr-TR" sz="1800"/>
              <a:t>, E</a:t>
            </a:r>
            <a:r>
              <a:rPr lang="tr-TR" sz="1200"/>
              <a:t>OA</a:t>
            </a:r>
            <a:r>
              <a:rPr lang="tr-TR" sz="1800"/>
              <a:t> den 120° geridedir. B fazının E</a:t>
            </a:r>
            <a:r>
              <a:rPr lang="tr-TR" sz="1200"/>
              <a:t>OB</a:t>
            </a:r>
            <a:r>
              <a:rPr lang="tr-TR" sz="1800"/>
              <a:t> emki C fazının E</a:t>
            </a:r>
            <a:r>
              <a:rPr lang="tr-TR" sz="1100"/>
              <a:t>OC</a:t>
            </a:r>
            <a:r>
              <a:rPr lang="tr-TR" sz="1800"/>
              <a:t> emkinden 120° ileridedir. Bu sistemde faz sırası A B C dir.</a:t>
            </a:r>
            <a:endParaRPr/>
          </a:p>
          <a:p>
            <a:pPr indent="0" lvl="0" marL="0" rtl="0" algn="ctr">
              <a:lnSpc>
                <a:spcPct val="90000"/>
              </a:lnSpc>
              <a:spcBef>
                <a:spcPts val="440"/>
              </a:spcBef>
              <a:spcAft>
                <a:spcPts val="0"/>
              </a:spcAft>
              <a:buSzPts val="2200"/>
              <a:buNone/>
            </a:pPr>
            <a:r>
              <a:rPr lang="tr-TR"/>
              <a:t> </a:t>
            </a:r>
            <a:r>
              <a:rPr b="1" i="1" lang="tr-TR"/>
              <a:t>E</a:t>
            </a:r>
            <a:r>
              <a:rPr b="1" i="1" lang="tr-TR" sz="1200"/>
              <a:t>OC</a:t>
            </a:r>
            <a:r>
              <a:rPr b="1" i="1" lang="tr-TR"/>
              <a:t> = E∠120°</a:t>
            </a:r>
            <a:endParaRPr/>
          </a:p>
          <a:p>
            <a:pPr indent="0" lvl="0" marL="0" rtl="0" algn="ctr">
              <a:lnSpc>
                <a:spcPct val="90000"/>
              </a:lnSpc>
              <a:spcBef>
                <a:spcPts val="440"/>
              </a:spcBef>
              <a:spcAft>
                <a:spcPts val="0"/>
              </a:spcAft>
              <a:buSzPts val="2200"/>
              <a:buNone/>
            </a:pPr>
            <a:r>
              <a:rPr b="1" i="1" lang="tr-TR"/>
              <a:t> E</a:t>
            </a:r>
            <a:r>
              <a:rPr b="1" i="1" lang="tr-TR" sz="1200"/>
              <a:t>OB</a:t>
            </a:r>
            <a:r>
              <a:rPr b="1" i="1" lang="tr-TR"/>
              <a:t> = E∠0 °</a:t>
            </a:r>
            <a:endParaRPr/>
          </a:p>
          <a:p>
            <a:pPr indent="0" lvl="0" marL="0" rtl="0" algn="ctr">
              <a:lnSpc>
                <a:spcPct val="90000"/>
              </a:lnSpc>
              <a:spcBef>
                <a:spcPts val="440"/>
              </a:spcBef>
              <a:spcAft>
                <a:spcPts val="0"/>
              </a:spcAft>
              <a:buSzPts val="2200"/>
              <a:buNone/>
            </a:pPr>
            <a:r>
              <a:rPr b="1" i="1" lang="tr-TR"/>
              <a:t> E</a:t>
            </a:r>
            <a:r>
              <a:rPr b="1" i="1" lang="tr-TR" sz="1200"/>
              <a:t>OA</a:t>
            </a:r>
            <a:r>
              <a:rPr b="1" i="1" lang="tr-TR"/>
              <a:t> = E∠ −120 °</a:t>
            </a:r>
            <a:endParaRPr/>
          </a:p>
        </p:txBody>
      </p:sp>
      <p:pic>
        <p:nvPicPr>
          <p:cNvPr id="202" name="Google Shape;202;p29"/>
          <p:cNvPicPr preferRelativeResize="0"/>
          <p:nvPr/>
        </p:nvPicPr>
        <p:blipFill rotWithShape="1">
          <a:blip r:embed="rId3">
            <a:alphaModFix/>
          </a:blip>
          <a:srcRect b="26442" l="35139" r="28965" t="47115"/>
          <a:stretch/>
        </p:blipFill>
        <p:spPr>
          <a:xfrm>
            <a:off x="2411760" y="1055112"/>
            <a:ext cx="4670474" cy="193430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0"/>
          <p:cNvPicPr preferRelativeResize="0"/>
          <p:nvPr>
            <p:ph idx="1" type="body"/>
          </p:nvPr>
        </p:nvPicPr>
        <p:blipFill rotWithShape="1">
          <a:blip r:embed="rId3">
            <a:alphaModFix/>
          </a:blip>
          <a:srcRect b="37019" l="30521" r="28641" t="33927"/>
          <a:stretch/>
        </p:blipFill>
        <p:spPr>
          <a:xfrm>
            <a:off x="2051720" y="1268760"/>
            <a:ext cx="4752600" cy="1728300"/>
          </a:xfrm>
          <a:prstGeom prst="rect">
            <a:avLst/>
          </a:prstGeom>
          <a:noFill/>
          <a:ln>
            <a:noFill/>
          </a:ln>
        </p:spPr>
      </p:pic>
      <p:sp>
        <p:nvSpPr>
          <p:cNvPr id="208" name="Google Shape;208;p30"/>
          <p:cNvSpPr/>
          <p:nvPr/>
        </p:nvSpPr>
        <p:spPr>
          <a:xfrm>
            <a:off x="611560" y="3429000"/>
            <a:ext cx="8280900" cy="175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rPr lang="tr-TR" sz="1800">
                <a:solidFill>
                  <a:schemeClr val="dk1"/>
                </a:solidFill>
                <a:latin typeface="Calibri"/>
                <a:ea typeface="Calibri"/>
                <a:cs typeface="Calibri"/>
                <a:sym typeface="Calibri"/>
              </a:rPr>
              <a:t>Yukarıda görüldüğü gibi alternatörün A ve C fazlarının uçlarını değiştirirsek, yandaki vektör diyagramında görüldüğü gibi faz sırası C B A (ACB) olur.</a:t>
            </a:r>
            <a:endParaRPr sz="1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Calibri"/>
              <a:buNone/>
            </a:pPr>
            <a:r>
              <a:rPr lang="tr-TR" sz="1800">
                <a:solidFill>
                  <a:schemeClr val="dk1"/>
                </a:solidFill>
                <a:latin typeface="Calibri"/>
                <a:ea typeface="Calibri"/>
                <a:cs typeface="Calibri"/>
                <a:sym typeface="Calibri"/>
              </a:rPr>
              <a:t> E</a:t>
            </a:r>
            <a:r>
              <a:rPr lang="tr-TR" sz="1200">
                <a:solidFill>
                  <a:schemeClr val="dk1"/>
                </a:solidFill>
                <a:latin typeface="Calibri"/>
                <a:ea typeface="Calibri"/>
                <a:cs typeface="Calibri"/>
                <a:sym typeface="Calibri"/>
              </a:rPr>
              <a:t>OB</a:t>
            </a:r>
            <a:r>
              <a:rPr lang="tr-TR" sz="1800">
                <a:solidFill>
                  <a:schemeClr val="dk1"/>
                </a:solidFill>
                <a:latin typeface="Calibri"/>
                <a:ea typeface="Calibri"/>
                <a:cs typeface="Calibri"/>
                <a:sym typeface="Calibri"/>
              </a:rPr>
              <a:t>, E</a:t>
            </a:r>
            <a:r>
              <a:rPr lang="tr-TR" sz="1200">
                <a:solidFill>
                  <a:schemeClr val="dk1"/>
                </a:solidFill>
                <a:latin typeface="Calibri"/>
                <a:ea typeface="Calibri"/>
                <a:cs typeface="Calibri"/>
                <a:sym typeface="Calibri"/>
              </a:rPr>
              <a:t>OC</a:t>
            </a:r>
            <a:r>
              <a:rPr lang="tr-TR" sz="1800">
                <a:solidFill>
                  <a:schemeClr val="dk1"/>
                </a:solidFill>
                <a:latin typeface="Calibri"/>
                <a:ea typeface="Calibri"/>
                <a:cs typeface="Calibri"/>
                <a:sym typeface="Calibri"/>
              </a:rPr>
              <a:t> den 120° geride, E</a:t>
            </a:r>
            <a:r>
              <a:rPr lang="tr-TR" sz="1200">
                <a:solidFill>
                  <a:schemeClr val="dk1"/>
                </a:solidFill>
                <a:latin typeface="Calibri"/>
                <a:ea typeface="Calibri"/>
                <a:cs typeface="Calibri"/>
                <a:sym typeface="Calibri"/>
              </a:rPr>
              <a:t>OA</a:t>
            </a:r>
            <a:r>
              <a:rPr lang="tr-TR" sz="1800">
                <a:solidFill>
                  <a:schemeClr val="dk1"/>
                </a:solidFill>
                <a:latin typeface="Calibri"/>
                <a:ea typeface="Calibri"/>
                <a:cs typeface="Calibri"/>
                <a:sym typeface="Calibri"/>
              </a:rPr>
              <a:t> da E</a:t>
            </a:r>
            <a:r>
              <a:rPr lang="tr-TR" sz="1200">
                <a:solidFill>
                  <a:schemeClr val="dk1"/>
                </a:solidFill>
                <a:latin typeface="Calibri"/>
                <a:ea typeface="Calibri"/>
                <a:cs typeface="Calibri"/>
                <a:sym typeface="Calibri"/>
              </a:rPr>
              <a:t>OB</a:t>
            </a:r>
            <a:r>
              <a:rPr lang="tr-TR" sz="1800">
                <a:solidFill>
                  <a:schemeClr val="dk1"/>
                </a:solidFill>
                <a:latin typeface="Calibri"/>
                <a:ea typeface="Calibri"/>
                <a:cs typeface="Calibri"/>
                <a:sym typeface="Calibri"/>
              </a:rPr>
              <a:t> den 120 ° geridedir. </a:t>
            </a:r>
            <a:endParaRPr sz="1800">
              <a:solidFill>
                <a:schemeClr val="dk1"/>
              </a:solidFill>
              <a:latin typeface="Calibri"/>
              <a:ea typeface="Calibri"/>
              <a:cs typeface="Calibri"/>
              <a:sym typeface="Calibri"/>
            </a:endParaRPr>
          </a:p>
          <a:p>
            <a:pPr indent="0" lvl="0" marL="0" marR="0" rtl="0" algn="ctr">
              <a:spcBef>
                <a:spcPts val="0"/>
              </a:spcBef>
              <a:spcAft>
                <a:spcPts val="0"/>
              </a:spcAft>
              <a:buClr>
                <a:schemeClr val="dk1"/>
              </a:buClr>
              <a:buSzPts val="1800"/>
              <a:buFont typeface="Calibri"/>
              <a:buNone/>
            </a:pPr>
            <a:r>
              <a:rPr lang="tr-TR" sz="1800">
                <a:solidFill>
                  <a:schemeClr val="dk1"/>
                </a:solidFill>
                <a:latin typeface="Calibri"/>
                <a:ea typeface="Calibri"/>
                <a:cs typeface="Calibri"/>
                <a:sym typeface="Calibri"/>
              </a:rPr>
              <a:t> </a:t>
            </a:r>
            <a:r>
              <a:rPr b="1" i="1" lang="tr-TR" sz="1800">
                <a:solidFill>
                  <a:schemeClr val="dk1"/>
                </a:solidFill>
                <a:latin typeface="Calibri"/>
                <a:ea typeface="Calibri"/>
                <a:cs typeface="Calibri"/>
                <a:sym typeface="Calibri"/>
              </a:rPr>
              <a:t>E</a:t>
            </a:r>
            <a:r>
              <a:rPr b="1" i="1" lang="tr-TR" sz="1200">
                <a:solidFill>
                  <a:schemeClr val="dk1"/>
                </a:solidFill>
                <a:latin typeface="Calibri"/>
                <a:ea typeface="Calibri"/>
                <a:cs typeface="Calibri"/>
                <a:sym typeface="Calibri"/>
              </a:rPr>
              <a:t>OC</a:t>
            </a:r>
            <a:r>
              <a:rPr b="1" i="1" lang="tr-TR" sz="1800">
                <a:solidFill>
                  <a:schemeClr val="dk1"/>
                </a:solidFill>
                <a:latin typeface="Calibri"/>
                <a:ea typeface="Calibri"/>
                <a:cs typeface="Calibri"/>
                <a:sym typeface="Calibri"/>
              </a:rPr>
              <a:t> = E∠120 ° </a:t>
            </a:r>
            <a:endParaRPr sz="1800">
              <a:solidFill>
                <a:schemeClr val="dk1"/>
              </a:solidFill>
              <a:latin typeface="Calibri"/>
              <a:ea typeface="Calibri"/>
              <a:cs typeface="Calibri"/>
              <a:sym typeface="Calibri"/>
            </a:endParaRPr>
          </a:p>
          <a:p>
            <a:pPr indent="0" lvl="0" marL="0" marR="0" rtl="0" algn="ctr">
              <a:spcBef>
                <a:spcPts val="0"/>
              </a:spcBef>
              <a:spcAft>
                <a:spcPts val="0"/>
              </a:spcAft>
              <a:buClr>
                <a:schemeClr val="dk1"/>
              </a:buClr>
              <a:buSzPts val="1800"/>
              <a:buFont typeface="Calibri"/>
              <a:buNone/>
            </a:pPr>
            <a:r>
              <a:rPr b="1" i="1" lang="tr-TR" sz="1800">
                <a:solidFill>
                  <a:schemeClr val="dk1"/>
                </a:solidFill>
                <a:latin typeface="Calibri"/>
                <a:ea typeface="Calibri"/>
                <a:cs typeface="Calibri"/>
                <a:sym typeface="Calibri"/>
              </a:rPr>
              <a:t> E</a:t>
            </a:r>
            <a:r>
              <a:rPr b="1" i="1" lang="tr-TR" sz="1200">
                <a:solidFill>
                  <a:schemeClr val="dk1"/>
                </a:solidFill>
                <a:latin typeface="Calibri"/>
                <a:ea typeface="Calibri"/>
                <a:cs typeface="Calibri"/>
                <a:sym typeface="Calibri"/>
              </a:rPr>
              <a:t>OB</a:t>
            </a:r>
            <a:r>
              <a:rPr b="1" i="1" lang="tr-TR" sz="1800">
                <a:solidFill>
                  <a:schemeClr val="dk1"/>
                </a:solidFill>
                <a:latin typeface="Calibri"/>
                <a:ea typeface="Calibri"/>
                <a:cs typeface="Calibri"/>
                <a:sym typeface="Calibri"/>
              </a:rPr>
              <a:t> = E∠0 ° </a:t>
            </a:r>
            <a:endParaRPr sz="1800">
              <a:solidFill>
                <a:schemeClr val="dk1"/>
              </a:solidFill>
              <a:latin typeface="Calibri"/>
              <a:ea typeface="Calibri"/>
              <a:cs typeface="Calibri"/>
              <a:sym typeface="Calibri"/>
            </a:endParaRPr>
          </a:p>
          <a:p>
            <a:pPr indent="0" lvl="0" marL="0" marR="0" rtl="0" algn="ctr">
              <a:spcBef>
                <a:spcPts val="0"/>
              </a:spcBef>
              <a:spcAft>
                <a:spcPts val="0"/>
              </a:spcAft>
              <a:buClr>
                <a:schemeClr val="dk1"/>
              </a:buClr>
              <a:buSzPts val="1800"/>
              <a:buFont typeface="Calibri"/>
              <a:buNone/>
            </a:pPr>
            <a:r>
              <a:rPr b="1" i="1" lang="tr-TR" sz="1800">
                <a:solidFill>
                  <a:schemeClr val="dk1"/>
                </a:solidFill>
                <a:latin typeface="Calibri"/>
                <a:ea typeface="Calibri"/>
                <a:cs typeface="Calibri"/>
                <a:sym typeface="Calibri"/>
              </a:rPr>
              <a:t>E</a:t>
            </a:r>
            <a:r>
              <a:rPr b="1" i="1" lang="tr-TR" sz="1200">
                <a:solidFill>
                  <a:schemeClr val="dk1"/>
                </a:solidFill>
                <a:latin typeface="Calibri"/>
                <a:ea typeface="Calibri"/>
                <a:cs typeface="Calibri"/>
                <a:sym typeface="Calibri"/>
              </a:rPr>
              <a:t>OA</a:t>
            </a:r>
            <a:r>
              <a:rPr b="1" i="1" lang="tr-TR" sz="1800">
                <a:solidFill>
                  <a:schemeClr val="dk1"/>
                </a:solidFill>
                <a:latin typeface="Calibri"/>
                <a:ea typeface="Calibri"/>
                <a:cs typeface="Calibri"/>
                <a:sym typeface="Calibri"/>
              </a:rPr>
              <a:t> = E∠ −120 °</a:t>
            </a:r>
            <a:endParaRPr sz="1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1"/>
          <p:cNvPicPr preferRelativeResize="0"/>
          <p:nvPr>
            <p:ph idx="1" type="body"/>
          </p:nvPr>
        </p:nvPicPr>
        <p:blipFill rotWithShape="1">
          <a:blip r:embed="rId3">
            <a:alphaModFix/>
          </a:blip>
          <a:srcRect b="41734" l="27871" r="27599" t="29715"/>
          <a:stretch/>
        </p:blipFill>
        <p:spPr>
          <a:xfrm>
            <a:off x="2339752" y="1196752"/>
            <a:ext cx="4464600" cy="2016300"/>
          </a:xfrm>
          <a:prstGeom prst="rect">
            <a:avLst/>
          </a:prstGeom>
          <a:noFill/>
          <a:ln>
            <a:noFill/>
          </a:ln>
        </p:spPr>
      </p:pic>
      <p:sp>
        <p:nvSpPr>
          <p:cNvPr id="214" name="Google Shape;214;p31"/>
          <p:cNvSpPr/>
          <p:nvPr/>
        </p:nvSpPr>
        <p:spPr>
          <a:xfrm>
            <a:off x="467544" y="3442353"/>
            <a:ext cx="8136900" cy="175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rPr lang="tr-TR" sz="1800">
                <a:solidFill>
                  <a:schemeClr val="dk1"/>
                </a:solidFill>
                <a:latin typeface="Calibri"/>
                <a:ea typeface="Calibri"/>
                <a:cs typeface="Calibri"/>
                <a:sym typeface="Calibri"/>
              </a:rPr>
              <a:t>   Yukarıdaki fazlar arası emkları gösteren vektör diyagramı incelendiğinde faz sırasının A B C olduğu görülür. E</a:t>
            </a:r>
            <a:r>
              <a:rPr lang="tr-TR" sz="1200">
                <a:solidFill>
                  <a:schemeClr val="dk1"/>
                </a:solidFill>
                <a:latin typeface="Calibri"/>
                <a:ea typeface="Calibri"/>
                <a:cs typeface="Calibri"/>
                <a:sym typeface="Calibri"/>
              </a:rPr>
              <a:t>AB</a:t>
            </a:r>
            <a:r>
              <a:rPr lang="tr-TR" sz="1800">
                <a:solidFill>
                  <a:schemeClr val="dk1"/>
                </a:solidFill>
                <a:latin typeface="Calibri"/>
                <a:ea typeface="Calibri"/>
                <a:cs typeface="Calibri"/>
                <a:sym typeface="Calibri"/>
              </a:rPr>
              <a:t> den 120 ° geride E</a:t>
            </a:r>
            <a:r>
              <a:rPr lang="tr-TR" sz="1200">
                <a:solidFill>
                  <a:schemeClr val="dk1"/>
                </a:solidFill>
                <a:latin typeface="Calibri"/>
                <a:ea typeface="Calibri"/>
                <a:cs typeface="Calibri"/>
                <a:sym typeface="Calibri"/>
              </a:rPr>
              <a:t>CA</a:t>
            </a:r>
            <a:r>
              <a:rPr lang="tr-TR" sz="1800">
                <a:solidFill>
                  <a:schemeClr val="dk1"/>
                </a:solidFill>
                <a:latin typeface="Calibri"/>
                <a:ea typeface="Calibri"/>
                <a:cs typeface="Calibri"/>
                <a:sym typeface="Calibri"/>
              </a:rPr>
              <a:t> vektörü gelir. E emk’lerin altındaki birinci harflere bakılırsa faz sırasının A B C olduğu anlaşılır. </a:t>
            </a:r>
            <a:endParaRPr sz="1800">
              <a:solidFill>
                <a:schemeClr val="dk1"/>
              </a:solidFill>
              <a:latin typeface="Calibri"/>
              <a:ea typeface="Calibri"/>
              <a:cs typeface="Calibri"/>
              <a:sym typeface="Calibri"/>
            </a:endParaRPr>
          </a:p>
          <a:p>
            <a:pPr indent="0" lvl="0" marL="0" marR="0" rtl="0" algn="ctr">
              <a:spcBef>
                <a:spcPts val="0"/>
              </a:spcBef>
              <a:spcAft>
                <a:spcPts val="0"/>
              </a:spcAft>
              <a:buClr>
                <a:schemeClr val="dk1"/>
              </a:buClr>
              <a:buSzPts val="1800"/>
              <a:buFont typeface="Calibri"/>
              <a:buNone/>
            </a:pPr>
            <a:r>
              <a:rPr lang="tr-TR" sz="1800">
                <a:solidFill>
                  <a:schemeClr val="dk1"/>
                </a:solidFill>
                <a:latin typeface="Calibri"/>
                <a:ea typeface="Calibri"/>
                <a:cs typeface="Calibri"/>
                <a:sym typeface="Calibri"/>
              </a:rPr>
              <a:t>       </a:t>
            </a:r>
            <a:r>
              <a:rPr b="1" i="1" lang="tr-TR" sz="1800">
                <a:solidFill>
                  <a:schemeClr val="dk1"/>
                </a:solidFill>
                <a:latin typeface="Calibri"/>
                <a:ea typeface="Calibri"/>
                <a:cs typeface="Calibri"/>
                <a:sym typeface="Calibri"/>
              </a:rPr>
              <a:t>E</a:t>
            </a:r>
            <a:r>
              <a:rPr b="1" i="1" lang="tr-TR" sz="1200">
                <a:solidFill>
                  <a:schemeClr val="dk1"/>
                </a:solidFill>
                <a:latin typeface="Calibri"/>
                <a:ea typeface="Calibri"/>
                <a:cs typeface="Calibri"/>
                <a:sym typeface="Calibri"/>
              </a:rPr>
              <a:t>AB</a:t>
            </a:r>
            <a:r>
              <a:rPr b="1" i="1" lang="tr-TR" sz="1800">
                <a:solidFill>
                  <a:schemeClr val="dk1"/>
                </a:solidFill>
                <a:latin typeface="Calibri"/>
                <a:ea typeface="Calibri"/>
                <a:cs typeface="Calibri"/>
                <a:sym typeface="Calibri"/>
              </a:rPr>
              <a:t> = E∠0 ° </a:t>
            </a:r>
            <a:endParaRPr sz="1800">
              <a:solidFill>
                <a:schemeClr val="dk1"/>
              </a:solidFill>
              <a:latin typeface="Calibri"/>
              <a:ea typeface="Calibri"/>
              <a:cs typeface="Calibri"/>
              <a:sym typeface="Calibri"/>
            </a:endParaRPr>
          </a:p>
          <a:p>
            <a:pPr indent="0" lvl="0" marL="0" marR="0" rtl="0" algn="ctr">
              <a:spcBef>
                <a:spcPts val="0"/>
              </a:spcBef>
              <a:spcAft>
                <a:spcPts val="0"/>
              </a:spcAft>
              <a:buClr>
                <a:schemeClr val="dk1"/>
              </a:buClr>
              <a:buSzPts val="1800"/>
              <a:buFont typeface="Calibri"/>
              <a:buNone/>
            </a:pPr>
            <a:r>
              <a:rPr b="1" i="1" lang="tr-TR" sz="1800">
                <a:solidFill>
                  <a:schemeClr val="dk1"/>
                </a:solidFill>
                <a:latin typeface="Calibri"/>
                <a:ea typeface="Calibri"/>
                <a:cs typeface="Calibri"/>
                <a:sym typeface="Calibri"/>
              </a:rPr>
              <a:t>     E</a:t>
            </a:r>
            <a:r>
              <a:rPr b="1" i="1" lang="tr-TR" sz="1200">
                <a:solidFill>
                  <a:schemeClr val="dk1"/>
                </a:solidFill>
                <a:latin typeface="Calibri"/>
                <a:ea typeface="Calibri"/>
                <a:cs typeface="Calibri"/>
                <a:sym typeface="Calibri"/>
              </a:rPr>
              <a:t>BC</a:t>
            </a:r>
            <a:r>
              <a:rPr b="1" i="1" lang="tr-TR" sz="1800">
                <a:solidFill>
                  <a:schemeClr val="dk1"/>
                </a:solidFill>
                <a:latin typeface="Calibri"/>
                <a:ea typeface="Calibri"/>
                <a:cs typeface="Calibri"/>
                <a:sym typeface="Calibri"/>
              </a:rPr>
              <a:t> = E∠ −120 ° </a:t>
            </a:r>
            <a:endParaRPr sz="1800">
              <a:solidFill>
                <a:schemeClr val="dk1"/>
              </a:solidFill>
              <a:latin typeface="Calibri"/>
              <a:ea typeface="Calibri"/>
              <a:cs typeface="Calibri"/>
              <a:sym typeface="Calibri"/>
            </a:endParaRPr>
          </a:p>
          <a:p>
            <a:pPr indent="0" lvl="0" marL="0" marR="0" rtl="0" algn="ctr">
              <a:spcBef>
                <a:spcPts val="0"/>
              </a:spcBef>
              <a:spcAft>
                <a:spcPts val="0"/>
              </a:spcAft>
              <a:buClr>
                <a:schemeClr val="dk1"/>
              </a:buClr>
              <a:buSzPts val="1800"/>
              <a:buFont typeface="Calibri"/>
              <a:buNone/>
            </a:pPr>
            <a:r>
              <a:rPr b="1" i="1" lang="tr-TR" sz="1800">
                <a:solidFill>
                  <a:schemeClr val="dk1"/>
                </a:solidFill>
                <a:latin typeface="Calibri"/>
                <a:ea typeface="Calibri"/>
                <a:cs typeface="Calibri"/>
                <a:sym typeface="Calibri"/>
              </a:rPr>
              <a:t>     E</a:t>
            </a:r>
            <a:r>
              <a:rPr b="1" i="1" lang="tr-TR" sz="1200">
                <a:solidFill>
                  <a:schemeClr val="dk1"/>
                </a:solidFill>
                <a:latin typeface="Calibri"/>
                <a:ea typeface="Calibri"/>
                <a:cs typeface="Calibri"/>
                <a:sym typeface="Calibri"/>
              </a:rPr>
              <a:t>CA</a:t>
            </a:r>
            <a:r>
              <a:rPr b="1" i="1" lang="tr-TR" sz="1800">
                <a:solidFill>
                  <a:schemeClr val="dk1"/>
                </a:solidFill>
                <a:latin typeface="Calibri"/>
                <a:ea typeface="Calibri"/>
                <a:cs typeface="Calibri"/>
                <a:sym typeface="Calibri"/>
              </a:rPr>
              <a:t> = E∠120 °</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Overlock"/>
              <a:buNone/>
            </a:pPr>
            <a:r>
              <a:rPr lang="tr-TR">
                <a:latin typeface="Overlock"/>
                <a:ea typeface="Overlock"/>
                <a:cs typeface="Overlock"/>
                <a:sym typeface="Overlock"/>
              </a:rPr>
              <a:t>  </a:t>
            </a:r>
            <a:r>
              <a:rPr b="1" lang="tr-TR">
                <a:latin typeface="Arial"/>
                <a:ea typeface="Arial"/>
                <a:cs typeface="Arial"/>
                <a:sym typeface="Arial"/>
              </a:rPr>
              <a:t>ÇOK FAZLI AKIMLAR</a:t>
            </a:r>
            <a:r>
              <a:rPr lang="tr-TR">
                <a:latin typeface="Arial"/>
                <a:ea typeface="Arial"/>
                <a:cs typeface="Arial"/>
                <a:sym typeface="Arial"/>
              </a:rPr>
              <a:t> </a:t>
            </a:r>
            <a:endParaRPr>
              <a:latin typeface="Arial"/>
              <a:ea typeface="Arial"/>
              <a:cs typeface="Arial"/>
              <a:sym typeface="Arial"/>
            </a:endParaRPr>
          </a:p>
        </p:txBody>
      </p:sp>
      <p:sp>
        <p:nvSpPr>
          <p:cNvPr id="98" name="Google Shape;98;p14"/>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tr-TR" sz="2000">
                <a:solidFill>
                  <a:schemeClr val="dk1"/>
                </a:solidFill>
              </a:rPr>
              <a:t>  </a:t>
            </a:r>
            <a:endParaRPr/>
          </a:p>
          <a:p>
            <a:pPr indent="0" lvl="0" marL="0" rtl="0" algn="l">
              <a:spcBef>
                <a:spcPts val="400"/>
              </a:spcBef>
              <a:spcAft>
                <a:spcPts val="0"/>
              </a:spcAft>
              <a:buSzPts val="2000"/>
              <a:buNone/>
            </a:pPr>
            <a:r>
              <a:t/>
            </a:r>
            <a:endParaRPr sz="2000">
              <a:solidFill>
                <a:schemeClr val="dk1"/>
              </a:solidFill>
            </a:endParaRPr>
          </a:p>
          <a:p>
            <a:pPr indent="0" lvl="0" marL="0" rtl="0" algn="l">
              <a:spcBef>
                <a:spcPts val="400"/>
              </a:spcBef>
              <a:spcAft>
                <a:spcPts val="0"/>
              </a:spcAft>
              <a:buSzPts val="2000"/>
              <a:buNone/>
            </a:pPr>
            <a:r>
              <a:t/>
            </a:r>
            <a:endParaRPr sz="2000">
              <a:solidFill>
                <a:schemeClr val="dk1"/>
              </a:solidFill>
            </a:endParaRPr>
          </a:p>
          <a:p>
            <a:pPr indent="0" lvl="0" marL="0" rtl="0" algn="l">
              <a:spcBef>
                <a:spcPts val="400"/>
              </a:spcBef>
              <a:spcAft>
                <a:spcPts val="0"/>
              </a:spcAft>
              <a:buSzPts val="2000"/>
              <a:buNone/>
            </a:pPr>
            <a:r>
              <a:rPr lang="tr-TR" sz="2000">
                <a:solidFill>
                  <a:schemeClr val="dk1"/>
                </a:solidFill>
              </a:rPr>
              <a:t> </a:t>
            </a:r>
            <a:r>
              <a:rPr lang="tr-TR" sz="1800">
                <a:solidFill>
                  <a:schemeClr val="dk1"/>
                </a:solidFill>
              </a:rPr>
              <a:t>Alternatif akım üreten jeneratörlere alternatör denir. Eğer bir alternatör yalnız bir sinüs dalgası şeklinde emk üretirse, 1 fazlı alternatör denir. Eğer bir alternatör 90 derece faz farklı iki sinüsoidal emk üretiyorsa buna iki fazlı; eğer bir alternatör aralarında 120’şer derece faz farkı bulunan üç sinüsoidal emk üretiyorsa, böyle bir kaynağa da üç fazlı alternatör denir. </a:t>
            </a:r>
            <a:endParaRPr sz="1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2"/>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2400"/>
              <a:buFont typeface="Arial"/>
              <a:buNone/>
            </a:pPr>
            <a:r>
              <a:rPr b="1" lang="tr-TR" sz="2400" u="sng">
                <a:latin typeface="Arial"/>
                <a:ea typeface="Arial"/>
                <a:cs typeface="Arial"/>
                <a:sym typeface="Arial"/>
              </a:rPr>
              <a:t>ÜÇ FAZLI SİSTEMLERDE GÜÇ ÖLÇMEK</a:t>
            </a:r>
            <a:endParaRPr b="1" sz="2400" u="sng">
              <a:latin typeface="Arial"/>
              <a:ea typeface="Arial"/>
              <a:cs typeface="Arial"/>
              <a:sym typeface="Arial"/>
            </a:endParaRPr>
          </a:p>
        </p:txBody>
      </p:sp>
      <p:sp>
        <p:nvSpPr>
          <p:cNvPr id="220" name="Google Shape;220;p32"/>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Autofit/>
          </a:bodyPr>
          <a:lstStyle/>
          <a:p>
            <a:pPr indent="0" lvl="0" marL="114300" rtl="0" algn="l">
              <a:spcBef>
                <a:spcPts val="0"/>
              </a:spcBef>
              <a:spcAft>
                <a:spcPts val="0"/>
              </a:spcAft>
              <a:buSzPts val="1800"/>
              <a:buNone/>
            </a:pPr>
            <a:r>
              <a:rPr lang="tr-TR" sz="1800"/>
              <a:t>  Herhangi bir yükün şebekeden çektiği güç vat metre ile ölçülür. Bir fazlı bir yükün çektiği gücü ölçmek için vat metrenin akım bobini devreye seri, vat metrenin gerilim bobini de devreye paralel olarak şekilde görüldüğü gibi bağlanır. Vat metrenin akım bobininden yükün çektiği akım geçtiği, gerilim bobinine de yükün uçlarındaki gerilim uygulandığı için ölçü aletinin ibresi vat olarak yükün çektiği gücü gösterir. </a:t>
            </a:r>
            <a:endParaRPr sz="1800"/>
          </a:p>
          <a:p>
            <a:pPr indent="0" lvl="0" marL="114300" rtl="0" algn="l">
              <a:spcBef>
                <a:spcPts val="360"/>
              </a:spcBef>
              <a:spcAft>
                <a:spcPts val="0"/>
              </a:spcAft>
              <a:buSzPts val="1800"/>
              <a:buNone/>
            </a:pPr>
            <a:r>
              <a:t/>
            </a:r>
            <a:endParaRPr sz="1800"/>
          </a:p>
          <a:p>
            <a:pPr indent="0" lvl="0" marL="114300" rtl="0" algn="l">
              <a:spcBef>
                <a:spcPts val="360"/>
              </a:spcBef>
              <a:spcAft>
                <a:spcPts val="0"/>
              </a:spcAft>
              <a:buSzPts val="1800"/>
              <a:buNone/>
            </a:pPr>
            <a:r>
              <a:t/>
            </a:r>
            <a:endParaRPr sz="1800"/>
          </a:p>
          <a:p>
            <a:pPr indent="0" lvl="0" marL="114300" rtl="0" algn="l">
              <a:spcBef>
                <a:spcPts val="360"/>
              </a:spcBef>
              <a:spcAft>
                <a:spcPts val="0"/>
              </a:spcAft>
              <a:buSzPts val="1800"/>
              <a:buNone/>
            </a:pPr>
            <a:r>
              <a:t/>
            </a:r>
            <a:endParaRPr sz="1800"/>
          </a:p>
          <a:p>
            <a:pPr indent="0" lvl="0" marL="114300" rtl="0" algn="l">
              <a:spcBef>
                <a:spcPts val="360"/>
              </a:spcBef>
              <a:spcAft>
                <a:spcPts val="0"/>
              </a:spcAft>
              <a:buSzPts val="1800"/>
              <a:buNone/>
            </a:pPr>
            <a:r>
              <a:t/>
            </a:r>
            <a:endParaRPr sz="1800"/>
          </a:p>
          <a:p>
            <a:pPr indent="0" lvl="0" marL="114300" rtl="0" algn="l">
              <a:spcBef>
                <a:spcPts val="360"/>
              </a:spcBef>
              <a:spcAft>
                <a:spcPts val="0"/>
              </a:spcAft>
              <a:buSzPts val="1800"/>
              <a:buNone/>
            </a:pPr>
            <a:r>
              <a:t/>
            </a:r>
            <a:endParaRPr sz="1800"/>
          </a:p>
          <a:p>
            <a:pPr indent="0" lvl="0" marL="114300" rtl="0" algn="l">
              <a:spcBef>
                <a:spcPts val="360"/>
              </a:spcBef>
              <a:spcAft>
                <a:spcPts val="0"/>
              </a:spcAft>
              <a:buSzPts val="1800"/>
              <a:buNone/>
            </a:pPr>
            <a:r>
              <a:rPr lang="tr-TR" sz="1800"/>
              <a:t> </a:t>
            </a:r>
            <a:endParaRPr/>
          </a:p>
          <a:p>
            <a:pPr indent="0" lvl="0" marL="114300" rtl="0" algn="l">
              <a:spcBef>
                <a:spcPts val="360"/>
              </a:spcBef>
              <a:spcAft>
                <a:spcPts val="0"/>
              </a:spcAft>
              <a:buSzPts val="1800"/>
              <a:buNone/>
            </a:pPr>
            <a:r>
              <a:rPr lang="tr-TR" sz="1800"/>
              <a:t>                                                 </a:t>
            </a:r>
            <a:endParaRPr sz="1700"/>
          </a:p>
        </p:txBody>
      </p:sp>
      <p:pic>
        <p:nvPicPr>
          <p:cNvPr id="221" name="Google Shape;221;p32"/>
          <p:cNvPicPr preferRelativeResize="0"/>
          <p:nvPr/>
        </p:nvPicPr>
        <p:blipFill rotWithShape="1">
          <a:blip r:embed="rId3">
            <a:alphaModFix/>
          </a:blip>
          <a:srcRect b="31342" l="26991" r="51191" t="35448"/>
          <a:stretch/>
        </p:blipFill>
        <p:spPr>
          <a:xfrm>
            <a:off x="2771800" y="3429000"/>
            <a:ext cx="2838736" cy="24293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ph idx="1" type="body"/>
          </p:nvPr>
        </p:nvSpPr>
        <p:spPr>
          <a:xfrm>
            <a:off x="457200" y="1600199"/>
            <a:ext cx="7620000" cy="5141700"/>
          </a:xfrm>
          <a:prstGeom prst="rect">
            <a:avLst/>
          </a:prstGeom>
          <a:noFill/>
          <a:ln>
            <a:noFill/>
          </a:ln>
        </p:spPr>
        <p:txBody>
          <a:bodyPr anchorCtr="0" anchor="t" bIns="45700" lIns="91425" spcFirstLastPara="1" rIns="91425" wrap="square" tIns="45700">
            <a:noAutofit/>
          </a:bodyPr>
          <a:lstStyle/>
          <a:p>
            <a:pPr indent="0" lvl="0" marL="114300" rtl="0" algn="l">
              <a:spcBef>
                <a:spcPts val="0"/>
              </a:spcBef>
              <a:spcAft>
                <a:spcPts val="0"/>
              </a:spcAft>
              <a:buSzPts val="1700"/>
              <a:buNone/>
            </a:pPr>
            <a:r>
              <a:rPr lang="tr-TR" sz="1700"/>
              <a:t>  Üç fazlı üçgen bağlı bir yükün şebekeden çektiği toplam gücü ölçmek için de yükün her fazına şekilde görüldüğü gibi birer vat metre bağlanır. Yıldız veya üçgen bağlı yük dengeli ise, vat metrelerin gösterdiği faz güçleri bir birine eşit olur. Şebekeden çekilen toplam güç vat metrelerden birinin gösterdiği değerin (bir fazın gücü) üç katına eşit olur. Yükler dengesiz ise, şebekeden çekilen toplam güç vat metrelerin gösterdiği değerlerin toplamına eşittir.</a:t>
            </a:r>
            <a:endParaRPr/>
          </a:p>
          <a:p>
            <a:pPr indent="0" lvl="0" marL="114300" rtl="0" algn="ctr">
              <a:spcBef>
                <a:spcPts val="340"/>
              </a:spcBef>
              <a:spcAft>
                <a:spcPts val="0"/>
              </a:spcAft>
              <a:buSzPts val="1700"/>
              <a:buNone/>
            </a:pPr>
            <a:r>
              <a:rPr lang="tr-TR" sz="1700"/>
              <a:t> Dengeli yükün çektiği toplam güç : P = 3.P1</a:t>
            </a:r>
            <a:endParaRPr/>
          </a:p>
          <a:p>
            <a:pPr indent="0" lvl="0" marL="114300" rtl="0" algn="ctr">
              <a:spcBef>
                <a:spcPts val="340"/>
              </a:spcBef>
              <a:spcAft>
                <a:spcPts val="0"/>
              </a:spcAft>
              <a:buSzPts val="1700"/>
              <a:buNone/>
            </a:pPr>
            <a:r>
              <a:rPr lang="tr-TR" sz="1700"/>
              <a:t> Dengesiz yükün çektiği toplam güç : P = P1 + P2 + P3 </a:t>
            </a:r>
            <a:endParaRPr sz="1700"/>
          </a:p>
          <a:p>
            <a:pPr indent="0" lvl="0" marL="114300" rtl="0" algn="ctr">
              <a:spcBef>
                <a:spcPts val="340"/>
              </a:spcBef>
              <a:spcAft>
                <a:spcPts val="0"/>
              </a:spcAft>
              <a:buSzPts val="1700"/>
              <a:buNone/>
            </a:pPr>
            <a:r>
              <a:t/>
            </a:r>
            <a:endParaRPr sz="1700"/>
          </a:p>
          <a:p>
            <a:pPr indent="0" lvl="0" marL="114300" rtl="0" algn="ctr">
              <a:spcBef>
                <a:spcPts val="340"/>
              </a:spcBef>
              <a:spcAft>
                <a:spcPts val="0"/>
              </a:spcAft>
              <a:buSzPts val="1700"/>
              <a:buNone/>
            </a:pPr>
            <a:r>
              <a:t/>
            </a:r>
            <a:endParaRPr sz="1700"/>
          </a:p>
          <a:p>
            <a:pPr indent="0" lvl="0" marL="114300" rtl="0" algn="ctr">
              <a:spcBef>
                <a:spcPts val="340"/>
              </a:spcBef>
              <a:spcAft>
                <a:spcPts val="0"/>
              </a:spcAft>
              <a:buSzPts val="1700"/>
              <a:buNone/>
            </a:pPr>
            <a:r>
              <a:t/>
            </a:r>
            <a:endParaRPr sz="1700"/>
          </a:p>
          <a:p>
            <a:pPr indent="0" lvl="0" marL="114300" rtl="0" algn="ctr">
              <a:spcBef>
                <a:spcPts val="340"/>
              </a:spcBef>
              <a:spcAft>
                <a:spcPts val="0"/>
              </a:spcAft>
              <a:buSzPts val="1700"/>
              <a:buNone/>
            </a:pPr>
            <a:r>
              <a:t/>
            </a:r>
            <a:endParaRPr sz="1700"/>
          </a:p>
          <a:p>
            <a:pPr indent="0" lvl="0" marL="114300" rtl="0" algn="ctr">
              <a:spcBef>
                <a:spcPts val="340"/>
              </a:spcBef>
              <a:spcAft>
                <a:spcPts val="0"/>
              </a:spcAft>
              <a:buSzPts val="1700"/>
              <a:buNone/>
            </a:pPr>
            <a:r>
              <a:t/>
            </a:r>
            <a:endParaRPr sz="1700"/>
          </a:p>
          <a:p>
            <a:pPr indent="0" lvl="0" marL="114300" rtl="0" algn="l">
              <a:spcBef>
                <a:spcPts val="360"/>
              </a:spcBef>
              <a:spcAft>
                <a:spcPts val="0"/>
              </a:spcAft>
              <a:buSzPts val="1800"/>
              <a:buNone/>
            </a:pPr>
            <a:r>
              <a:t/>
            </a:r>
            <a:endParaRPr sz="1800"/>
          </a:p>
          <a:p>
            <a:pPr indent="0" lvl="0" marL="114300" rtl="0" algn="l">
              <a:spcBef>
                <a:spcPts val="360"/>
              </a:spcBef>
              <a:spcAft>
                <a:spcPts val="0"/>
              </a:spcAft>
              <a:buSzPts val="1800"/>
              <a:buNone/>
            </a:pPr>
            <a:r>
              <a:t/>
            </a:r>
            <a:endParaRPr sz="1800"/>
          </a:p>
          <a:p>
            <a:pPr indent="0" lvl="0" marL="114300" rtl="0" algn="l">
              <a:spcBef>
                <a:spcPts val="360"/>
              </a:spcBef>
              <a:spcAft>
                <a:spcPts val="0"/>
              </a:spcAft>
              <a:buSzPts val="1800"/>
              <a:buNone/>
            </a:pPr>
            <a:r>
              <a:rPr lang="tr-TR" sz="1800"/>
              <a:t>Yıldız yükün faz güçlerinin ölçülmesi           üçgen yükün faz güçlerinin ölçülmesi</a:t>
            </a:r>
            <a:endParaRPr sz="1700"/>
          </a:p>
        </p:txBody>
      </p:sp>
      <p:pic>
        <p:nvPicPr>
          <p:cNvPr id="227" name="Google Shape;227;p33"/>
          <p:cNvPicPr preferRelativeResize="0"/>
          <p:nvPr/>
        </p:nvPicPr>
        <p:blipFill rotWithShape="1">
          <a:blip r:embed="rId3">
            <a:alphaModFix/>
          </a:blip>
          <a:srcRect b="39366" l="46677" r="32132" t="30037"/>
          <a:stretch/>
        </p:blipFill>
        <p:spPr>
          <a:xfrm>
            <a:off x="1043608" y="4442596"/>
            <a:ext cx="2756848" cy="1506684"/>
          </a:xfrm>
          <a:prstGeom prst="rect">
            <a:avLst/>
          </a:prstGeom>
          <a:noFill/>
          <a:ln>
            <a:noFill/>
          </a:ln>
        </p:spPr>
      </p:pic>
      <p:pic>
        <p:nvPicPr>
          <p:cNvPr id="228" name="Google Shape;228;p33"/>
          <p:cNvPicPr preferRelativeResize="0"/>
          <p:nvPr/>
        </p:nvPicPr>
        <p:blipFill rotWithShape="1">
          <a:blip r:embed="rId4">
            <a:alphaModFix/>
          </a:blip>
          <a:srcRect b="28968" l="48249" r="29723" t="36381"/>
          <a:stretch/>
        </p:blipFill>
        <p:spPr>
          <a:xfrm>
            <a:off x="4716016" y="4288663"/>
            <a:ext cx="2866029" cy="166061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Autofit/>
          </a:bodyPr>
          <a:lstStyle/>
          <a:p>
            <a:pPr indent="0" lvl="0" marL="114300" rtl="0" algn="ctr">
              <a:spcBef>
                <a:spcPts val="0"/>
              </a:spcBef>
              <a:spcAft>
                <a:spcPts val="0"/>
              </a:spcAft>
              <a:buSzPts val="1700"/>
              <a:buNone/>
            </a:pPr>
            <a:r>
              <a:rPr lang="tr-TR" sz="1700"/>
              <a:t> Yıldız yükün sıfır noktası klemens tablosuna (uç bağlantı noktasına), üçgen yükün de faz uçları ayrı ayrı klemens tablosuna çıkarılmamış ise, her fazın gücünü ölçecek şekilde vat metreleri sol şekil de görüldüğü gibi bağlayamayız. Bu durumda yıldız ve üçgen yüklerin şebekeden çektiği gücü ölçmek için üç tane vat metre sağ şekildeki gibi bağlanır. Burada üç tane eş vat metrenin gerilim bobinlerinin birer uçları fazlara gerilim bobinlerinin diğer uçları da bir birine bağlanmıştır. Böylece meydana getirilen suni nötr noktası ile her vat metrenin gerilim bobinine ( U/ 3 ) gerilimi uygulanmış olur. Vat metre bir tane ise , eşit üç direnci y bağlayıp ABC fazları uygulandığında yıldız noktası suni nötr olur. Vatmetre ile her fazın gücü ölçülebilir. </a:t>
            </a:r>
            <a:endParaRPr/>
          </a:p>
        </p:txBody>
      </p:sp>
      <p:pic>
        <p:nvPicPr>
          <p:cNvPr id="234" name="Google Shape;234;p34"/>
          <p:cNvPicPr preferRelativeResize="0"/>
          <p:nvPr/>
        </p:nvPicPr>
        <p:blipFill rotWithShape="1">
          <a:blip r:embed="rId3">
            <a:alphaModFix/>
          </a:blip>
          <a:srcRect b="39366" l="46677" r="32132" t="30037"/>
          <a:stretch/>
        </p:blipFill>
        <p:spPr>
          <a:xfrm>
            <a:off x="827584" y="4442595"/>
            <a:ext cx="2756848" cy="1506684"/>
          </a:xfrm>
          <a:prstGeom prst="rect">
            <a:avLst/>
          </a:prstGeom>
          <a:noFill/>
          <a:ln>
            <a:noFill/>
          </a:ln>
        </p:spPr>
      </p:pic>
      <p:pic>
        <p:nvPicPr>
          <p:cNvPr id="235" name="Google Shape;235;p34"/>
          <p:cNvPicPr preferRelativeResize="0"/>
          <p:nvPr/>
        </p:nvPicPr>
        <p:blipFill rotWithShape="1">
          <a:blip r:embed="rId4">
            <a:alphaModFix/>
          </a:blip>
          <a:srcRect b="28968" l="48249" r="29723" t="36381"/>
          <a:stretch/>
        </p:blipFill>
        <p:spPr>
          <a:xfrm>
            <a:off x="4572000" y="4288663"/>
            <a:ext cx="2866029" cy="166061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2400"/>
              <a:buFont typeface="Arial"/>
              <a:buNone/>
            </a:pPr>
            <a:r>
              <a:rPr b="1" lang="tr-TR" sz="2400" u="sng" cap="none">
                <a:latin typeface="Arial"/>
                <a:ea typeface="Arial"/>
                <a:cs typeface="Arial"/>
                <a:sym typeface="Arial"/>
              </a:rPr>
              <a:t>ÜÇ FAZLI SİSTEMİN AVANTAJLARI</a:t>
            </a:r>
            <a:br>
              <a:rPr b="1" lang="tr-TR" sz="2400" u="sng" cap="none">
                <a:latin typeface="Arial"/>
                <a:ea typeface="Arial"/>
                <a:cs typeface="Arial"/>
                <a:sym typeface="Arial"/>
              </a:rPr>
            </a:br>
            <a:endParaRPr sz="2400" u="sng">
              <a:latin typeface="Arial"/>
              <a:ea typeface="Arial"/>
              <a:cs typeface="Arial"/>
              <a:sym typeface="Arial"/>
            </a:endParaRPr>
          </a:p>
        </p:txBody>
      </p:sp>
      <p:sp>
        <p:nvSpPr>
          <p:cNvPr id="241" name="Google Shape;241;p35"/>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Autofit/>
          </a:bodyPr>
          <a:lstStyle/>
          <a:p>
            <a:pPr indent="-114300" lvl="0" marL="342900" rtl="0" algn="l">
              <a:spcBef>
                <a:spcPts val="0"/>
              </a:spcBef>
              <a:spcAft>
                <a:spcPts val="0"/>
              </a:spcAft>
              <a:buSzPts val="1800"/>
              <a:buNone/>
            </a:pPr>
            <a:r>
              <a:t/>
            </a:r>
            <a:endParaRPr sz="1800"/>
          </a:p>
          <a:p>
            <a:pPr indent="-114300" lvl="0" marL="34290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ctr">
              <a:spcBef>
                <a:spcPts val="360"/>
              </a:spcBef>
              <a:spcAft>
                <a:spcPts val="0"/>
              </a:spcAft>
              <a:buSzPts val="1800"/>
              <a:buNone/>
            </a:pPr>
            <a:r>
              <a:rPr lang="tr-TR" sz="1800"/>
              <a:t>1)DC elde edilmek istendiğinde 3 fazlı doğrultucuların akım harmoniklerinin tek faz doğrultucu akım harmoniklerine göre daha düşük olması,</a:t>
            </a:r>
            <a:br>
              <a:rPr lang="tr-TR" sz="1800"/>
            </a:br>
            <a:r>
              <a:rPr lang="tr-TR" sz="1800"/>
              <a:t>2) 3 faz enerji iletiminde kablo kesitleri 1 fazlıya göre daha küçüktür. Bu nedenle maliyetler azalır.</a:t>
            </a:r>
            <a:br>
              <a:rPr lang="tr-TR" sz="1800"/>
            </a:br>
            <a:r>
              <a:rPr lang="tr-TR" sz="1800"/>
              <a:t>3)2 farklı gerilim seviyelerinde kullanılabilir; Faz-Nötr 220V, Faz-Faz 380V</a:t>
            </a:r>
            <a:br>
              <a:rPr lang="tr-TR" sz="1800"/>
            </a:br>
            <a:r>
              <a:rPr lang="tr-TR" sz="1800"/>
              <a:t>4) Aynı boyuttaki iki veya üç fazlı sistem bir fazlı sistemden daha büyük güç verir.</a:t>
            </a:r>
            <a:br>
              <a:rPr lang="tr-TR" sz="1800"/>
            </a:br>
            <a:r>
              <a:rPr lang="tr-TR" sz="1800"/>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6"/>
          <p:cNvSpPr txBox="1"/>
          <p:nvPr>
            <p:ph type="title"/>
          </p:nvPr>
        </p:nvSpPr>
        <p:spPr>
          <a:xfrm>
            <a:off x="395536" y="2708920"/>
            <a:ext cx="7620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2"/>
              </a:buClr>
              <a:buSzPts val="4600"/>
              <a:buFont typeface="Cambria"/>
              <a:buNone/>
            </a:pPr>
            <a:r>
              <a:rPr lang="tr-TR"/>
              <a:t>  </a:t>
            </a:r>
            <a:r>
              <a:rPr lang="tr-TR">
                <a:latin typeface="Libre Franklin Black"/>
                <a:ea typeface="Libre Franklin Black"/>
                <a:cs typeface="Libre Franklin Black"/>
                <a:sym typeface="Libre Franklin Black"/>
              </a:rPr>
              <a:t>ÖRNEKLER</a:t>
            </a:r>
            <a:endParaRPr>
              <a:latin typeface="Libre Franklin Black"/>
              <a:ea typeface="Libre Franklin Black"/>
              <a:cs typeface="Libre Franklin Black"/>
              <a:sym typeface="Libre Franklin Black"/>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7"/>
          <p:cNvSpPr txBox="1"/>
          <p:nvPr>
            <p:ph idx="1" type="body"/>
          </p:nvPr>
        </p:nvSpPr>
        <p:spPr>
          <a:xfrm>
            <a:off x="126023" y="3827949"/>
            <a:ext cx="4514289" cy="1613793"/>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SzPts val="1615"/>
              <a:buNone/>
            </a:pPr>
            <a:r>
              <a:rPr b="1" i="1" lang="tr-TR" sz="1615"/>
              <a:t>a) I</a:t>
            </a:r>
            <a:r>
              <a:rPr b="1" i="1" lang="tr-TR" sz="1020"/>
              <a:t>A</a:t>
            </a:r>
            <a:r>
              <a:rPr b="1" i="1" lang="tr-TR" sz="1615"/>
              <a:t>= E</a:t>
            </a:r>
            <a:r>
              <a:rPr b="1" i="1" lang="tr-TR" sz="1020"/>
              <a:t>OA</a:t>
            </a:r>
            <a:r>
              <a:rPr b="1" i="1" lang="tr-TR" sz="1615"/>
              <a:t>/Z</a:t>
            </a:r>
            <a:r>
              <a:rPr b="1" i="1" lang="tr-TR" sz="1020"/>
              <a:t>A</a:t>
            </a:r>
            <a:r>
              <a:rPr b="1" i="1" lang="tr-TR" sz="1615"/>
              <a:t>= (120∠0°)/(30∠30°)=4∠-30A</a:t>
            </a:r>
            <a:endParaRPr/>
          </a:p>
          <a:p>
            <a:pPr indent="0" lvl="0" marL="0" rtl="0" algn="l">
              <a:lnSpc>
                <a:spcPct val="80000"/>
              </a:lnSpc>
              <a:spcBef>
                <a:spcPts val="323"/>
              </a:spcBef>
              <a:spcAft>
                <a:spcPts val="0"/>
              </a:spcAft>
              <a:buSzPts val="1615"/>
              <a:buNone/>
            </a:pPr>
            <a:r>
              <a:rPr b="1" i="1" lang="tr-TR" sz="1615"/>
              <a:t>    I</a:t>
            </a:r>
            <a:r>
              <a:rPr b="1" i="1" lang="tr-TR" sz="1020"/>
              <a:t>B</a:t>
            </a:r>
            <a:r>
              <a:rPr b="1" i="1" lang="tr-TR" sz="1615"/>
              <a:t>=E</a:t>
            </a:r>
            <a:r>
              <a:rPr b="1" i="1" lang="tr-TR" sz="1020"/>
              <a:t>OB</a:t>
            </a:r>
            <a:r>
              <a:rPr b="1" i="1" lang="tr-TR" sz="1615"/>
              <a:t>/Z</a:t>
            </a:r>
            <a:r>
              <a:rPr b="1" i="1" lang="tr-TR" sz="1020"/>
              <a:t>B</a:t>
            </a:r>
            <a:r>
              <a:rPr b="1" i="1" lang="tr-TR" sz="1615"/>
              <a:t>= (120∠-120°)/(30∠30°)=4A∠-150°</a:t>
            </a:r>
            <a:endParaRPr/>
          </a:p>
          <a:p>
            <a:pPr indent="0" lvl="0" marL="0" rtl="0" algn="l">
              <a:lnSpc>
                <a:spcPct val="80000"/>
              </a:lnSpc>
              <a:spcBef>
                <a:spcPts val="323"/>
              </a:spcBef>
              <a:spcAft>
                <a:spcPts val="0"/>
              </a:spcAft>
              <a:buSzPts val="1615"/>
              <a:buNone/>
            </a:pPr>
            <a:r>
              <a:rPr b="1" i="1" lang="tr-TR" sz="1615"/>
              <a:t>    I</a:t>
            </a:r>
            <a:r>
              <a:rPr b="1" i="1" lang="tr-TR" sz="1020"/>
              <a:t>C</a:t>
            </a:r>
            <a:r>
              <a:rPr b="1" i="1" lang="tr-TR" sz="1615"/>
              <a:t>=E</a:t>
            </a:r>
            <a:r>
              <a:rPr b="1" i="1" lang="tr-TR" sz="1020"/>
              <a:t>OC</a:t>
            </a:r>
            <a:r>
              <a:rPr b="1" i="1" lang="tr-TR" sz="1615"/>
              <a:t>/Z</a:t>
            </a:r>
            <a:r>
              <a:rPr b="1" i="1" lang="tr-TR" sz="1020"/>
              <a:t>C</a:t>
            </a:r>
            <a:r>
              <a:rPr b="1" i="1" lang="tr-TR" sz="1615"/>
              <a:t>= (120∠120°)/(30∠30°)=4A∠90°</a:t>
            </a:r>
            <a:endParaRPr/>
          </a:p>
          <a:p>
            <a:pPr indent="0" lvl="0" marL="0" rtl="0" algn="l">
              <a:lnSpc>
                <a:spcPct val="80000"/>
              </a:lnSpc>
              <a:spcBef>
                <a:spcPts val="476"/>
              </a:spcBef>
              <a:spcAft>
                <a:spcPts val="0"/>
              </a:spcAft>
              <a:buSzPts val="2380"/>
              <a:buNone/>
            </a:pPr>
            <a:r>
              <a:t/>
            </a:r>
            <a:endParaRPr sz="2380"/>
          </a:p>
          <a:p>
            <a:pPr indent="0" lvl="0" marL="0" rtl="0" algn="l">
              <a:lnSpc>
                <a:spcPct val="80000"/>
              </a:lnSpc>
              <a:spcBef>
                <a:spcPts val="476"/>
              </a:spcBef>
              <a:spcAft>
                <a:spcPts val="0"/>
              </a:spcAft>
              <a:buSzPts val="2380"/>
              <a:buNone/>
            </a:pPr>
            <a:r>
              <a:rPr lang="tr-TR" sz="2380"/>
              <a:t>            </a:t>
            </a:r>
            <a:endParaRPr sz="2380"/>
          </a:p>
        </p:txBody>
      </p:sp>
      <p:sp>
        <p:nvSpPr>
          <p:cNvPr id="252" name="Google Shape;252;p37"/>
          <p:cNvSpPr txBox="1"/>
          <p:nvPr>
            <p:ph idx="2" type="body"/>
          </p:nvPr>
        </p:nvSpPr>
        <p:spPr>
          <a:xfrm>
            <a:off x="4628096" y="188640"/>
            <a:ext cx="4264384" cy="230425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None/>
            </a:pPr>
            <a:r>
              <a:rPr b="1" i="1" lang="tr-TR" sz="1600"/>
              <a:t>  1) Yandaki devrede yükün empedansları empedansları Z</a:t>
            </a:r>
            <a:r>
              <a:rPr b="1" i="1" lang="tr-TR" sz="1050"/>
              <a:t>A</a:t>
            </a:r>
            <a:r>
              <a:rPr b="1" i="1" lang="tr-TR" sz="1600"/>
              <a:t> = Z</a:t>
            </a:r>
            <a:r>
              <a:rPr b="1" i="1" lang="tr-TR" sz="1050"/>
              <a:t>B</a:t>
            </a:r>
            <a:r>
              <a:rPr b="1" i="1" lang="tr-TR" sz="1600"/>
              <a:t> = Z</a:t>
            </a:r>
            <a:r>
              <a:rPr b="1" i="1" lang="tr-TR" sz="1050"/>
              <a:t>C</a:t>
            </a:r>
            <a:r>
              <a:rPr b="1" i="1" lang="tr-TR" sz="1600"/>
              <a:t> = 30Ω∠30 ° dir. Üç fazlı Y bağlı alternatörün faz emkları E</a:t>
            </a:r>
            <a:r>
              <a:rPr b="1" i="1" lang="tr-TR" sz="1050"/>
              <a:t>OA</a:t>
            </a:r>
            <a:r>
              <a:rPr b="1" i="1" lang="tr-TR" sz="1600"/>
              <a:t> = 120V∠0 ° , E</a:t>
            </a:r>
            <a:r>
              <a:rPr b="1" i="1" lang="tr-TR" sz="1050"/>
              <a:t>OB</a:t>
            </a:r>
            <a:r>
              <a:rPr b="1" i="1" lang="tr-TR" sz="1600"/>
              <a:t> = 120V∠ −120 ° ,. E</a:t>
            </a:r>
            <a:r>
              <a:rPr b="1" i="1" lang="tr-TR" sz="1050"/>
              <a:t>OC</a:t>
            </a:r>
            <a:r>
              <a:rPr b="1" i="1" lang="tr-TR" sz="1600"/>
              <a:t> = 120V∠120 ° dir. </a:t>
            </a:r>
            <a:endParaRPr/>
          </a:p>
          <a:p>
            <a:pPr indent="-228600" lvl="0" marL="342900" rtl="0" algn="l">
              <a:spcBef>
                <a:spcPts val="320"/>
              </a:spcBef>
              <a:spcAft>
                <a:spcPts val="0"/>
              </a:spcAft>
              <a:buSzPts val="1600"/>
              <a:buAutoNum type="alphaLcParenR"/>
            </a:pPr>
            <a:r>
              <a:rPr b="1" i="1" lang="tr-TR" sz="1600"/>
              <a:t>Hat akımlarını hesaplayınız.</a:t>
            </a:r>
            <a:endParaRPr/>
          </a:p>
          <a:p>
            <a:pPr indent="-228600" lvl="0" marL="342900" rtl="0" algn="l">
              <a:spcBef>
                <a:spcPts val="320"/>
              </a:spcBef>
              <a:spcAft>
                <a:spcPts val="0"/>
              </a:spcAft>
              <a:buSzPts val="1600"/>
              <a:buAutoNum type="alphaLcParenR"/>
            </a:pPr>
            <a:r>
              <a:rPr b="1" i="1" lang="tr-TR" sz="1600"/>
              <a:t>Nötrden geçen akımını hesaplayınız.</a:t>
            </a:r>
            <a:endParaRPr b="1" i="1" sz="1600"/>
          </a:p>
        </p:txBody>
      </p:sp>
      <p:pic>
        <p:nvPicPr>
          <p:cNvPr id="253" name="Google Shape;253;p37"/>
          <p:cNvPicPr preferRelativeResize="0"/>
          <p:nvPr/>
        </p:nvPicPr>
        <p:blipFill rotWithShape="1">
          <a:blip r:embed="rId3">
            <a:alphaModFix/>
          </a:blip>
          <a:srcRect b="41922" l="28544" r="49723" t="38461"/>
          <a:stretch/>
        </p:blipFill>
        <p:spPr>
          <a:xfrm>
            <a:off x="107504" y="247946"/>
            <a:ext cx="4191289" cy="2893021"/>
          </a:xfrm>
          <a:prstGeom prst="rect">
            <a:avLst/>
          </a:prstGeom>
          <a:noFill/>
          <a:ln>
            <a:noFill/>
          </a:ln>
        </p:spPr>
      </p:pic>
      <p:sp>
        <p:nvSpPr>
          <p:cNvPr id="254" name="Google Shape;254;p37"/>
          <p:cNvSpPr txBox="1"/>
          <p:nvPr/>
        </p:nvSpPr>
        <p:spPr>
          <a:xfrm>
            <a:off x="4837817" y="2636912"/>
            <a:ext cx="4322440" cy="3078088"/>
          </a:xfrm>
          <a:prstGeom prst="rect">
            <a:avLst/>
          </a:prstGeom>
          <a:noFill/>
          <a:ln>
            <a:noFill/>
          </a:ln>
        </p:spPr>
        <p:txBody>
          <a:bodyPr anchorCtr="0" anchor="t" bIns="45700" lIns="91425" spcFirstLastPara="1" rIns="91425" wrap="square" tIns="45700">
            <a:noAutofit/>
          </a:bodyPr>
          <a:lstStyle/>
          <a:p>
            <a:pPr indent="-234950" lvl="0" marL="342900" marR="0" rtl="0" algn="l">
              <a:lnSpc>
                <a:spcPct val="100000"/>
              </a:lnSpc>
              <a:spcBef>
                <a:spcPts val="0"/>
              </a:spcBef>
              <a:spcAft>
                <a:spcPts val="0"/>
              </a:spcAft>
              <a:buClr>
                <a:schemeClr val="dk2"/>
              </a:buClr>
              <a:buSzPts val="1700"/>
              <a:buFont typeface="Arial"/>
              <a:buNone/>
            </a:pPr>
            <a:r>
              <a:t/>
            </a:r>
            <a:endParaRPr sz="1700">
              <a:solidFill>
                <a:schemeClr val="dk1"/>
              </a:solidFill>
              <a:latin typeface="Calibri"/>
              <a:ea typeface="Calibri"/>
              <a:cs typeface="Calibri"/>
              <a:sym typeface="Calibri"/>
            </a:endParaRPr>
          </a:p>
        </p:txBody>
      </p:sp>
      <p:sp>
        <p:nvSpPr>
          <p:cNvPr id="255" name="Google Shape;255;p37"/>
          <p:cNvSpPr/>
          <p:nvPr/>
        </p:nvSpPr>
        <p:spPr>
          <a:xfrm>
            <a:off x="4628096" y="3760457"/>
            <a:ext cx="4355976"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tr-TR" sz="1600">
                <a:solidFill>
                  <a:schemeClr val="dk1"/>
                </a:solidFill>
                <a:latin typeface="Calibri"/>
                <a:ea typeface="Calibri"/>
                <a:cs typeface="Calibri"/>
                <a:sym typeface="Calibri"/>
              </a:rPr>
              <a:t>   </a:t>
            </a:r>
            <a:r>
              <a:rPr b="1" i="1" lang="tr-TR" sz="1600">
                <a:solidFill>
                  <a:schemeClr val="dk1"/>
                </a:solidFill>
                <a:latin typeface="Calibri"/>
                <a:ea typeface="Calibri"/>
                <a:cs typeface="Calibri"/>
                <a:sym typeface="Calibri"/>
              </a:rPr>
              <a:t>b) In= I</a:t>
            </a:r>
            <a:r>
              <a:rPr b="1" i="1" lang="tr-TR" sz="1050">
                <a:solidFill>
                  <a:schemeClr val="dk1"/>
                </a:solidFill>
                <a:latin typeface="Calibri"/>
                <a:ea typeface="Calibri"/>
                <a:cs typeface="Calibri"/>
                <a:sym typeface="Calibri"/>
              </a:rPr>
              <a:t>A</a:t>
            </a:r>
            <a:r>
              <a:rPr b="1" i="1" lang="tr-TR" sz="1600">
                <a:solidFill>
                  <a:schemeClr val="dk1"/>
                </a:solidFill>
                <a:latin typeface="Calibri"/>
                <a:ea typeface="Calibri"/>
                <a:cs typeface="Calibri"/>
                <a:sym typeface="Calibri"/>
              </a:rPr>
              <a:t>+I</a:t>
            </a:r>
            <a:r>
              <a:rPr b="1" i="1" lang="tr-TR" sz="1050">
                <a:solidFill>
                  <a:schemeClr val="dk1"/>
                </a:solidFill>
                <a:latin typeface="Calibri"/>
                <a:ea typeface="Calibri"/>
                <a:cs typeface="Calibri"/>
                <a:sym typeface="Calibri"/>
              </a:rPr>
              <a:t>B</a:t>
            </a:r>
            <a:r>
              <a:rPr b="1" i="1" lang="tr-TR" sz="1600">
                <a:solidFill>
                  <a:schemeClr val="dk1"/>
                </a:solidFill>
                <a:latin typeface="Calibri"/>
                <a:ea typeface="Calibri"/>
                <a:cs typeface="Calibri"/>
                <a:sym typeface="Calibri"/>
              </a:rPr>
              <a:t>+I</a:t>
            </a:r>
            <a:r>
              <a:rPr b="1" i="1" lang="tr-TR" sz="1050">
                <a:solidFill>
                  <a:schemeClr val="dk1"/>
                </a:solidFill>
                <a:latin typeface="Calibri"/>
                <a:ea typeface="Calibri"/>
                <a:cs typeface="Calibri"/>
                <a:sym typeface="Calibri"/>
              </a:rPr>
              <a:t>C</a:t>
            </a:r>
            <a:r>
              <a:rPr b="1" i="1" lang="tr-TR" sz="1600">
                <a:solidFill>
                  <a:schemeClr val="dk1"/>
                </a:solidFill>
                <a:latin typeface="Calibri"/>
                <a:ea typeface="Calibri"/>
                <a:cs typeface="Calibri"/>
                <a:sym typeface="Calibri"/>
              </a:rPr>
              <a:t> = 4∠-30°+ 4∠-150 ° + 4∠90°</a:t>
            </a:r>
            <a:endParaRPr/>
          </a:p>
          <a:p>
            <a:pPr indent="0" lvl="0" marL="0" marR="0" rtl="0" algn="l">
              <a:spcBef>
                <a:spcPts val="0"/>
              </a:spcBef>
              <a:spcAft>
                <a:spcPts val="0"/>
              </a:spcAft>
              <a:buNone/>
            </a:pPr>
            <a:r>
              <a:rPr b="1" i="1" lang="tr-TR" sz="1600">
                <a:solidFill>
                  <a:schemeClr val="dk1"/>
                </a:solidFill>
                <a:latin typeface="Calibri"/>
                <a:ea typeface="Calibri"/>
                <a:cs typeface="Calibri"/>
                <a:sym typeface="Calibri"/>
              </a:rPr>
              <a:t>       In= (3,46- j2)+(-3.46-j2)+(0+j4)=0+j0</a:t>
            </a:r>
            <a:endParaRPr/>
          </a:p>
          <a:p>
            <a:pPr indent="0" lvl="0" marL="0" marR="0" rtl="0" algn="l">
              <a:spcBef>
                <a:spcPts val="0"/>
              </a:spcBef>
              <a:spcAft>
                <a:spcPts val="0"/>
              </a:spcAft>
              <a:buNone/>
            </a:pPr>
            <a:r>
              <a:rPr b="1" i="1" lang="tr-TR" sz="1600">
                <a:solidFill>
                  <a:schemeClr val="dk1"/>
                </a:solidFill>
                <a:latin typeface="Calibri"/>
                <a:ea typeface="Calibri"/>
                <a:cs typeface="Calibri"/>
                <a:sym typeface="Calibri"/>
              </a:rPr>
              <a:t>       In= 0A</a:t>
            </a:r>
            <a:endParaRPr b="1" i="1" sz="16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8"/>
          <p:cNvSpPr/>
          <p:nvPr/>
        </p:nvSpPr>
        <p:spPr>
          <a:xfrm>
            <a:off x="323528" y="2708920"/>
            <a:ext cx="7632848"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tr-TR" sz="1800">
                <a:solidFill>
                  <a:schemeClr val="dk1"/>
                </a:solidFill>
                <a:latin typeface="Calibri"/>
                <a:ea typeface="Calibri"/>
                <a:cs typeface="Calibri"/>
                <a:sym typeface="Calibri"/>
              </a:rPr>
              <a:t>Faz gerilimi 120V olan üç fazlı Y bağlı bir alternatöre bağlanan dengeli 3 fazlı yük 40 kW çekiliyor. Yükün güç katsayısı 0,855 geridir. Hat ve faz akımlarını hesaplayınız. </a:t>
            </a:r>
            <a:endParaRPr/>
          </a:p>
        </p:txBody>
      </p:sp>
      <p:sp>
        <p:nvSpPr>
          <p:cNvPr id="261" name="Google Shape;261;p38"/>
          <p:cNvSpPr/>
          <p:nvPr/>
        </p:nvSpPr>
        <p:spPr>
          <a:xfrm>
            <a:off x="1691680" y="4077072"/>
            <a:ext cx="4572000"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tr-TR" sz="1800">
                <a:solidFill>
                  <a:schemeClr val="dk1"/>
                </a:solidFill>
                <a:latin typeface="Calibri"/>
                <a:ea typeface="Calibri"/>
                <a:cs typeface="Calibri"/>
                <a:sym typeface="Calibri"/>
              </a:rPr>
              <a:t>U = 3^½Uf = 3^½.120 = 208V</a:t>
            </a:r>
            <a:endParaRPr/>
          </a:p>
          <a:p>
            <a:pPr indent="0" lvl="0" marL="0" marR="0" rtl="0" algn="ctr">
              <a:spcBef>
                <a:spcPts val="0"/>
              </a:spcBef>
              <a:spcAft>
                <a:spcPts val="0"/>
              </a:spcAft>
              <a:buNone/>
            </a:pPr>
            <a:r>
              <a:rPr b="1" i="1" lang="tr-TR" sz="1800">
                <a:solidFill>
                  <a:schemeClr val="dk1"/>
                </a:solidFill>
                <a:latin typeface="Calibri"/>
                <a:ea typeface="Calibri"/>
                <a:cs typeface="Calibri"/>
                <a:sym typeface="Calibri"/>
              </a:rPr>
              <a:t>I=P/(3^½Ucos ϕ)=(40.1000)/(3^½</a:t>
            </a:r>
            <a:r>
              <a:rPr b="1" i="1" lang="tr-TR" sz="1800">
                <a:solidFill>
                  <a:schemeClr val="dk1"/>
                </a:solidFill>
                <a:latin typeface="Arial"/>
                <a:ea typeface="Arial"/>
                <a:cs typeface="Arial"/>
                <a:sym typeface="Arial"/>
              </a:rPr>
              <a:t>.</a:t>
            </a:r>
            <a:r>
              <a:rPr b="1" i="1" lang="tr-TR" sz="1800">
                <a:solidFill>
                  <a:schemeClr val="dk1"/>
                </a:solidFill>
                <a:latin typeface="Calibri"/>
                <a:ea typeface="Calibri"/>
                <a:cs typeface="Calibri"/>
                <a:sym typeface="Calibri"/>
              </a:rPr>
              <a:t>208.0.855)</a:t>
            </a:r>
            <a:endParaRPr/>
          </a:p>
          <a:p>
            <a:pPr indent="0" lvl="0" marL="0" marR="0" rtl="0" algn="ctr">
              <a:spcBef>
                <a:spcPts val="0"/>
              </a:spcBef>
              <a:spcAft>
                <a:spcPts val="0"/>
              </a:spcAft>
              <a:buNone/>
            </a:pPr>
            <a:r>
              <a:rPr b="1" i="1" lang="tr-TR" sz="1800">
                <a:solidFill>
                  <a:schemeClr val="dk1"/>
                </a:solidFill>
                <a:latin typeface="Calibri"/>
                <a:ea typeface="Calibri"/>
                <a:cs typeface="Calibri"/>
                <a:sym typeface="Calibri"/>
              </a:rPr>
              <a:t>I=I</a:t>
            </a:r>
            <a:r>
              <a:rPr b="1" i="1" lang="tr-TR" sz="1100">
                <a:solidFill>
                  <a:schemeClr val="dk1"/>
                </a:solidFill>
                <a:latin typeface="Calibri"/>
                <a:ea typeface="Calibri"/>
                <a:cs typeface="Calibri"/>
                <a:sym typeface="Calibri"/>
              </a:rPr>
              <a:t>f</a:t>
            </a:r>
            <a:r>
              <a:rPr b="1" i="1" lang="tr-TR" sz="1800">
                <a:solidFill>
                  <a:schemeClr val="dk1"/>
                </a:solidFill>
                <a:latin typeface="Calibri"/>
                <a:ea typeface="Calibri"/>
                <a:cs typeface="Calibri"/>
                <a:sym typeface="Calibri"/>
              </a:rPr>
              <a:t> =130A </a:t>
            </a:r>
            <a:endParaRPr b="1" i="1" sz="18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9"/>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t/>
            </a:r>
            <a:endParaRPr/>
          </a:p>
        </p:txBody>
      </p:sp>
      <p:sp>
        <p:nvSpPr>
          <p:cNvPr id="267" name="Google Shape;267;p39"/>
          <p:cNvSpPr/>
          <p:nvPr/>
        </p:nvSpPr>
        <p:spPr>
          <a:xfrm>
            <a:off x="467544" y="1708414"/>
            <a:ext cx="7110536" cy="424731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tr-TR" sz="1800">
                <a:solidFill>
                  <a:schemeClr val="dk1"/>
                </a:solidFill>
                <a:latin typeface="Calibri"/>
                <a:ea typeface="Calibri"/>
                <a:cs typeface="Calibri"/>
                <a:sym typeface="Calibri"/>
              </a:rPr>
              <a:t>Aşağıdakilerden hangisi veya hangileri üç fazlı sistemlerin avantajlarındandır?</a:t>
            </a:r>
            <a:endParaRPr/>
          </a:p>
          <a:p>
            <a:pPr indent="0" lvl="0" marL="0" marR="0" rtl="0" algn="l">
              <a:spcBef>
                <a:spcPts val="0"/>
              </a:spcBef>
              <a:spcAft>
                <a:spcPts val="0"/>
              </a:spcAft>
              <a:buNone/>
            </a:pPr>
            <a:r>
              <a:rPr b="1" i="1" lang="tr-TR" sz="1800">
                <a:solidFill>
                  <a:schemeClr val="dk1"/>
                </a:solidFill>
                <a:latin typeface="Calibri"/>
                <a:ea typeface="Calibri"/>
                <a:cs typeface="Calibri"/>
                <a:sym typeface="Calibri"/>
              </a:rPr>
              <a:t>I)DC elde edilmek istendiğinde 3 fazlı doğrultucuların akım harmoniklerinin tek faz doğrultucu akım harmoniklerine göre daha düşük olması,</a:t>
            </a:r>
            <a:br>
              <a:rPr b="1" i="1" lang="tr-TR" sz="1800">
                <a:solidFill>
                  <a:schemeClr val="dk1"/>
                </a:solidFill>
                <a:latin typeface="Calibri"/>
                <a:ea typeface="Calibri"/>
                <a:cs typeface="Calibri"/>
                <a:sym typeface="Calibri"/>
              </a:rPr>
            </a:br>
            <a:r>
              <a:rPr b="1" i="1" lang="tr-TR" sz="1800">
                <a:solidFill>
                  <a:schemeClr val="dk1"/>
                </a:solidFill>
                <a:latin typeface="Calibri"/>
                <a:ea typeface="Calibri"/>
                <a:cs typeface="Calibri"/>
                <a:sym typeface="Calibri"/>
              </a:rPr>
              <a:t>II) 3 faz enerji iletiminde kablo kesitleri 1 fazlıya göre daha küçüktür. Bu nedenle maliyetler azalır.</a:t>
            </a:r>
            <a:br>
              <a:rPr b="1" i="1" lang="tr-TR" sz="1800">
                <a:solidFill>
                  <a:schemeClr val="dk1"/>
                </a:solidFill>
                <a:latin typeface="Calibri"/>
                <a:ea typeface="Calibri"/>
                <a:cs typeface="Calibri"/>
                <a:sym typeface="Calibri"/>
              </a:rPr>
            </a:br>
            <a:r>
              <a:rPr b="1" i="1" lang="tr-TR" sz="1800">
                <a:solidFill>
                  <a:schemeClr val="dk1"/>
                </a:solidFill>
                <a:latin typeface="Calibri"/>
                <a:ea typeface="Calibri"/>
                <a:cs typeface="Calibri"/>
                <a:sym typeface="Calibri"/>
              </a:rPr>
              <a:t>III)2 farklı gerilim seviyelerinde kullanılabilir; Faz-Nötr 220V, Faz-Faz 380V</a:t>
            </a:r>
            <a:br>
              <a:rPr b="1" i="1" lang="tr-TR" sz="1800">
                <a:solidFill>
                  <a:schemeClr val="dk1"/>
                </a:solidFill>
                <a:latin typeface="Calibri"/>
                <a:ea typeface="Calibri"/>
                <a:cs typeface="Calibri"/>
                <a:sym typeface="Calibri"/>
              </a:rPr>
            </a:br>
            <a:r>
              <a:rPr b="1" i="1" lang="tr-TR" sz="1800">
                <a:solidFill>
                  <a:schemeClr val="dk1"/>
                </a:solidFill>
                <a:latin typeface="Calibri"/>
                <a:ea typeface="Calibri"/>
                <a:cs typeface="Calibri"/>
                <a:sym typeface="Calibri"/>
              </a:rPr>
              <a:t>IV) Aynı boyuttaki iki veya üç fazlı sistem bir fazlı sistemden daha büyük güç verir.</a:t>
            </a:r>
            <a:br>
              <a:rPr b="1" i="1" lang="tr-TR" sz="1800">
                <a:solidFill>
                  <a:schemeClr val="dk1"/>
                </a:solidFill>
                <a:latin typeface="Calibri"/>
                <a:ea typeface="Calibri"/>
                <a:cs typeface="Calibri"/>
                <a:sym typeface="Calibri"/>
              </a:rPr>
            </a:br>
            <a:r>
              <a:rPr b="1" i="1" lang="tr-TR" sz="1800">
                <a:solidFill>
                  <a:schemeClr val="dk1"/>
                </a:solidFill>
                <a:latin typeface="Calibri"/>
                <a:ea typeface="Calibri"/>
                <a:cs typeface="Calibri"/>
                <a:sym typeface="Calibri"/>
              </a:rPr>
              <a:t> A)YALNIZ I</a:t>
            </a:r>
            <a:endParaRPr/>
          </a:p>
          <a:p>
            <a:pPr indent="0" lvl="0" marL="0" marR="0" rtl="0" algn="l">
              <a:spcBef>
                <a:spcPts val="0"/>
              </a:spcBef>
              <a:spcAft>
                <a:spcPts val="0"/>
              </a:spcAft>
              <a:buNone/>
            </a:pPr>
            <a:r>
              <a:rPr b="1" i="1" lang="tr-TR" sz="1800">
                <a:solidFill>
                  <a:schemeClr val="dk1"/>
                </a:solidFill>
                <a:latin typeface="Calibri"/>
                <a:ea typeface="Calibri"/>
                <a:cs typeface="Calibri"/>
                <a:sym typeface="Calibri"/>
              </a:rPr>
              <a:t>B)I, II VE IV</a:t>
            </a:r>
            <a:endParaRPr/>
          </a:p>
          <a:p>
            <a:pPr indent="0" lvl="0" marL="0" marR="0" rtl="0" algn="l">
              <a:spcBef>
                <a:spcPts val="0"/>
              </a:spcBef>
              <a:spcAft>
                <a:spcPts val="0"/>
              </a:spcAft>
              <a:buNone/>
            </a:pPr>
            <a:r>
              <a:rPr b="1" i="1" lang="tr-TR" sz="1800">
                <a:solidFill>
                  <a:schemeClr val="dk1"/>
                </a:solidFill>
                <a:latin typeface="Calibri"/>
                <a:ea typeface="Calibri"/>
                <a:cs typeface="Calibri"/>
                <a:sym typeface="Calibri"/>
              </a:rPr>
              <a:t>C) YALNIZ IV</a:t>
            </a:r>
            <a:endParaRPr/>
          </a:p>
          <a:p>
            <a:pPr indent="0" lvl="0" marL="0" marR="0" rtl="0" algn="l">
              <a:spcBef>
                <a:spcPts val="0"/>
              </a:spcBef>
              <a:spcAft>
                <a:spcPts val="0"/>
              </a:spcAft>
              <a:buNone/>
            </a:pPr>
            <a:r>
              <a:rPr b="1" i="1" lang="tr-TR" sz="1800">
                <a:solidFill>
                  <a:srgbClr val="FF0000"/>
                </a:solidFill>
                <a:latin typeface="Calibri"/>
                <a:ea typeface="Calibri"/>
                <a:cs typeface="Calibri"/>
                <a:sym typeface="Calibri"/>
              </a:rPr>
              <a:t>D) HEPSİ</a:t>
            </a:r>
            <a:endParaRPr b="1" i="1" sz="1800">
              <a:solidFill>
                <a:srgbClr val="FF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0"/>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tr-TR"/>
              <a:t>  </a:t>
            </a:r>
            <a:endParaRPr/>
          </a:p>
        </p:txBody>
      </p:sp>
      <p:sp>
        <p:nvSpPr>
          <p:cNvPr id="273" name="Google Shape;273;p40"/>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Autofit/>
          </a:bodyPr>
          <a:lstStyle/>
          <a:p>
            <a:pPr indent="0" lvl="0" marL="114300" rtl="0" algn="l">
              <a:spcBef>
                <a:spcPts val="0"/>
              </a:spcBef>
              <a:spcAft>
                <a:spcPts val="0"/>
              </a:spcAft>
              <a:buSzPts val="2400"/>
              <a:buNone/>
            </a:pPr>
            <a:r>
              <a:rPr b="1" i="1" lang="tr-TR" sz="2400"/>
              <a:t>Aşağıdakilerin hangisinde yanlış bağlanmış yıldız bağlı sistem görülmektedir?</a:t>
            </a:r>
            <a:br>
              <a:rPr b="1" i="1" lang="tr-TR" sz="2400"/>
            </a:br>
            <a:endParaRPr b="1" i="1" sz="2400"/>
          </a:p>
          <a:p>
            <a:pPr indent="0" lvl="0" marL="114300" rtl="0" algn="l">
              <a:spcBef>
                <a:spcPts val="480"/>
              </a:spcBef>
              <a:spcAft>
                <a:spcPts val="0"/>
              </a:spcAft>
              <a:buSzPts val="2400"/>
              <a:buNone/>
            </a:pPr>
            <a:r>
              <a:rPr b="1" i="1" lang="tr-TR" sz="2400">
                <a:solidFill>
                  <a:srgbClr val="FF0000"/>
                </a:solidFill>
              </a:rPr>
              <a:t>A)                                                  </a:t>
            </a:r>
            <a:r>
              <a:rPr b="1" i="1" lang="tr-TR" sz="2400"/>
              <a:t>B)</a:t>
            </a:r>
            <a:endParaRPr/>
          </a:p>
          <a:p>
            <a:pPr indent="0" lvl="0" marL="114300" rtl="0" algn="l">
              <a:spcBef>
                <a:spcPts val="480"/>
              </a:spcBef>
              <a:spcAft>
                <a:spcPts val="0"/>
              </a:spcAft>
              <a:buSzPts val="2400"/>
              <a:buNone/>
            </a:pPr>
            <a:r>
              <a:t/>
            </a:r>
            <a:endParaRPr b="1" i="1" sz="2400"/>
          </a:p>
          <a:p>
            <a:pPr indent="0" lvl="0" marL="114300" rtl="0" algn="l">
              <a:spcBef>
                <a:spcPts val="480"/>
              </a:spcBef>
              <a:spcAft>
                <a:spcPts val="0"/>
              </a:spcAft>
              <a:buSzPts val="2400"/>
              <a:buNone/>
            </a:pPr>
            <a:r>
              <a:t/>
            </a:r>
            <a:endParaRPr b="1" i="1" sz="2400"/>
          </a:p>
          <a:p>
            <a:pPr indent="0" lvl="0" marL="114300" rtl="0" algn="l">
              <a:spcBef>
                <a:spcPts val="480"/>
              </a:spcBef>
              <a:spcAft>
                <a:spcPts val="0"/>
              </a:spcAft>
              <a:buSzPts val="2400"/>
              <a:buNone/>
            </a:pPr>
            <a:r>
              <a:t/>
            </a:r>
            <a:endParaRPr b="1" i="1" sz="2400"/>
          </a:p>
          <a:p>
            <a:pPr indent="0" lvl="0" marL="114300" rtl="0" algn="l">
              <a:spcBef>
                <a:spcPts val="480"/>
              </a:spcBef>
              <a:spcAft>
                <a:spcPts val="0"/>
              </a:spcAft>
              <a:buSzPts val="2400"/>
              <a:buNone/>
            </a:pPr>
            <a:r>
              <a:rPr b="1" i="1" lang="tr-TR" sz="2400"/>
              <a:t> </a:t>
            </a:r>
            <a:endParaRPr/>
          </a:p>
          <a:p>
            <a:pPr indent="0" lvl="0" marL="114300" rtl="0" algn="l">
              <a:spcBef>
                <a:spcPts val="480"/>
              </a:spcBef>
              <a:spcAft>
                <a:spcPts val="0"/>
              </a:spcAft>
              <a:buSzPts val="2400"/>
              <a:buNone/>
            </a:pPr>
            <a:r>
              <a:rPr b="1" i="1" lang="tr-TR" sz="2400"/>
              <a:t>C)                                                    D)</a:t>
            </a:r>
            <a:endParaRPr/>
          </a:p>
        </p:txBody>
      </p:sp>
      <p:pic>
        <p:nvPicPr>
          <p:cNvPr id="274" name="Google Shape;274;p40"/>
          <p:cNvPicPr preferRelativeResize="0"/>
          <p:nvPr/>
        </p:nvPicPr>
        <p:blipFill rotWithShape="1">
          <a:blip r:embed="rId3">
            <a:alphaModFix/>
          </a:blip>
          <a:srcRect b="34888" l="33146" r="49442" t="45336"/>
          <a:stretch/>
        </p:blipFill>
        <p:spPr>
          <a:xfrm>
            <a:off x="1331640" y="2564904"/>
            <a:ext cx="2265529" cy="1446663"/>
          </a:xfrm>
          <a:prstGeom prst="rect">
            <a:avLst/>
          </a:prstGeom>
          <a:noFill/>
          <a:ln>
            <a:noFill/>
          </a:ln>
        </p:spPr>
      </p:pic>
      <p:pic>
        <p:nvPicPr>
          <p:cNvPr id="275" name="Google Shape;275;p40"/>
          <p:cNvPicPr preferRelativeResize="0"/>
          <p:nvPr/>
        </p:nvPicPr>
        <p:blipFill rotWithShape="1">
          <a:blip r:embed="rId4">
            <a:alphaModFix/>
          </a:blip>
          <a:srcRect b="27426" l="41957" r="43673" t="47948"/>
          <a:stretch/>
        </p:blipFill>
        <p:spPr>
          <a:xfrm>
            <a:off x="4716016" y="2387483"/>
            <a:ext cx="1869744" cy="1801504"/>
          </a:xfrm>
          <a:prstGeom prst="rect">
            <a:avLst/>
          </a:prstGeom>
          <a:noFill/>
          <a:ln>
            <a:noFill/>
          </a:ln>
        </p:spPr>
      </p:pic>
      <p:pic>
        <p:nvPicPr>
          <p:cNvPr id="276" name="Google Shape;276;p40"/>
          <p:cNvPicPr preferRelativeResize="0"/>
          <p:nvPr/>
        </p:nvPicPr>
        <p:blipFill rotWithShape="1">
          <a:blip r:embed="rId5">
            <a:alphaModFix/>
          </a:blip>
          <a:srcRect b="45569" l="35001" r="50943" t="35763"/>
          <a:stretch/>
        </p:blipFill>
        <p:spPr>
          <a:xfrm>
            <a:off x="1331640" y="4437112"/>
            <a:ext cx="2016224" cy="1365651"/>
          </a:xfrm>
          <a:prstGeom prst="rect">
            <a:avLst/>
          </a:prstGeom>
          <a:noFill/>
          <a:ln>
            <a:noFill/>
          </a:ln>
        </p:spPr>
      </p:pic>
      <p:pic>
        <p:nvPicPr>
          <p:cNvPr id="277" name="Google Shape;277;p40"/>
          <p:cNvPicPr preferRelativeResize="0"/>
          <p:nvPr/>
        </p:nvPicPr>
        <p:blipFill rotWithShape="1">
          <a:blip r:embed="rId6">
            <a:alphaModFix/>
          </a:blip>
          <a:srcRect b="31949" l="36573" r="48892" t="39879"/>
          <a:stretch/>
        </p:blipFill>
        <p:spPr>
          <a:xfrm>
            <a:off x="5004048" y="4449491"/>
            <a:ext cx="1890929" cy="206081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1"/>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Autofit/>
          </a:bodyPr>
          <a:lstStyle/>
          <a:p>
            <a:pPr indent="-88900" lvl="0" marL="342900" rtl="0" algn="l">
              <a:spcBef>
                <a:spcPts val="0"/>
              </a:spcBef>
              <a:spcAft>
                <a:spcPts val="0"/>
              </a:spcAft>
              <a:buSzPts val="2200"/>
              <a:buNone/>
            </a:pPr>
            <a:r>
              <a:t/>
            </a:r>
            <a:endParaRPr/>
          </a:p>
          <a:p>
            <a:pPr indent="-88900" lvl="0" marL="342900" rtl="0" algn="l">
              <a:spcBef>
                <a:spcPts val="440"/>
              </a:spcBef>
              <a:spcAft>
                <a:spcPts val="0"/>
              </a:spcAft>
              <a:buSzPts val="2200"/>
              <a:buNone/>
            </a:pPr>
            <a:r>
              <a:t/>
            </a:r>
            <a:endParaRPr/>
          </a:p>
          <a:p>
            <a:pPr indent="-228600" lvl="0" marL="342900" rtl="0" algn="ctr">
              <a:spcBef>
                <a:spcPts val="480"/>
              </a:spcBef>
              <a:spcAft>
                <a:spcPts val="0"/>
              </a:spcAft>
              <a:buSzPts val="2400"/>
              <a:buChar char="•"/>
            </a:pPr>
            <a:r>
              <a:rPr lang="tr-TR" sz="2400"/>
              <a:t>Ennur Önkol    2014010225021</a:t>
            </a:r>
            <a:endParaRPr/>
          </a:p>
          <a:p>
            <a:pPr indent="-228600" lvl="0" marL="342900" rtl="0" algn="ctr">
              <a:spcBef>
                <a:spcPts val="480"/>
              </a:spcBef>
              <a:spcAft>
                <a:spcPts val="0"/>
              </a:spcAft>
              <a:buSzPts val="2400"/>
              <a:buChar char="•"/>
            </a:pPr>
            <a:r>
              <a:rPr lang="tr-TR" sz="2400"/>
              <a:t>Gamze Adıgüzel  2016010225028</a:t>
            </a:r>
            <a:endParaRPr sz="2400">
              <a:solidFill>
                <a:srgbClr val="000000"/>
              </a:solidFill>
            </a:endParaRPr>
          </a:p>
          <a:p>
            <a:pPr indent="-228600" lvl="0" marL="342900" rtl="0" algn="ctr">
              <a:spcBef>
                <a:spcPts val="480"/>
              </a:spcBef>
              <a:spcAft>
                <a:spcPts val="0"/>
              </a:spcAft>
              <a:buSzPts val="2400"/>
              <a:buChar char="•"/>
            </a:pPr>
            <a:r>
              <a:rPr lang="tr-TR" sz="2400"/>
              <a:t>Shatlyk Myradov  2016710225054</a:t>
            </a:r>
            <a:endParaRPr sz="2400">
              <a:solidFill>
                <a:srgbClr val="000000"/>
              </a:solidFill>
            </a:endParaRPr>
          </a:p>
          <a:p>
            <a:pPr indent="-228600" lvl="0" marL="342900" rtl="0" algn="ctr">
              <a:spcBef>
                <a:spcPts val="480"/>
              </a:spcBef>
              <a:spcAft>
                <a:spcPts val="0"/>
              </a:spcAft>
              <a:buSzPts val="2400"/>
              <a:buChar char="•"/>
            </a:pPr>
            <a:r>
              <a:rPr lang="tr-TR" sz="2400"/>
              <a:t>Ali Hikmet Kalyoncuoğlu  2016010225018</a:t>
            </a:r>
            <a:endParaRPr sz="2400">
              <a:solidFill>
                <a:srgbClr val="000000"/>
              </a:solidFill>
            </a:endParaRPr>
          </a:p>
          <a:p>
            <a:pPr indent="-76200" lvl="0" marL="342900" rtl="0" algn="l">
              <a:spcBef>
                <a:spcPts val="480"/>
              </a:spcBef>
              <a:spcAft>
                <a:spcPts val="0"/>
              </a:spcAft>
              <a:buSzPts val="2400"/>
              <a:buNone/>
            </a:pPr>
            <a:r>
              <a:t/>
            </a:r>
            <a:endParaRPr sz="2400">
              <a:solidFill>
                <a:srgbClr val="000000"/>
              </a:solidFill>
            </a:endParaRPr>
          </a:p>
          <a:p>
            <a:pPr indent="-76200" lvl="0" marL="342900" rtl="0" algn="l">
              <a:spcBef>
                <a:spcPts val="480"/>
              </a:spcBef>
              <a:spcAft>
                <a:spcPts val="0"/>
              </a:spcAft>
              <a:buSzPts val="2400"/>
              <a:buNone/>
            </a:pPr>
            <a:r>
              <a:t/>
            </a:r>
            <a:endParaRPr sz="2400">
              <a:solidFill>
                <a:srgbClr val="000000"/>
              </a:solidFill>
            </a:endParaRPr>
          </a:p>
          <a:p>
            <a:pPr indent="-88900" lvl="0" marL="342900" rtl="0" algn="l">
              <a:spcBef>
                <a:spcPts val="440"/>
              </a:spcBef>
              <a:spcAft>
                <a:spcPts val="0"/>
              </a:spcAft>
              <a:buSzPts val="22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395536" y="429"/>
            <a:ext cx="8229600" cy="83549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600"/>
              <a:buFont typeface="Arial"/>
              <a:buNone/>
            </a:pPr>
            <a:r>
              <a:rPr b="1" lang="tr-TR" sz="3600">
                <a:latin typeface="Arial"/>
                <a:ea typeface="Arial"/>
                <a:cs typeface="Arial"/>
                <a:sym typeface="Arial"/>
              </a:rPr>
              <a:t>ÜÇ FAZLI SİSTEM </a:t>
            </a:r>
            <a:endParaRPr/>
          </a:p>
        </p:txBody>
      </p:sp>
      <p:sp>
        <p:nvSpPr>
          <p:cNvPr id="104" name="Google Shape;104;p15"/>
          <p:cNvSpPr txBox="1"/>
          <p:nvPr>
            <p:ph idx="1" type="body"/>
          </p:nvPr>
        </p:nvSpPr>
        <p:spPr>
          <a:xfrm>
            <a:off x="395536" y="764704"/>
            <a:ext cx="8219256" cy="6397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SzPts val="2400"/>
              <a:buNone/>
            </a:pPr>
            <a:r>
              <a:rPr b="1" lang="tr-TR" sz="2400" u="sng">
                <a:solidFill>
                  <a:schemeClr val="dk1"/>
                </a:solidFill>
                <a:latin typeface="Arial"/>
                <a:ea typeface="Arial"/>
                <a:cs typeface="Arial"/>
                <a:sym typeface="Arial"/>
              </a:rPr>
              <a:t>ÜÇ FAZLI EMK’İN ELDE EDİLİŞİ </a:t>
            </a:r>
            <a:endParaRPr/>
          </a:p>
        </p:txBody>
      </p:sp>
      <p:sp>
        <p:nvSpPr>
          <p:cNvPr id="105" name="Google Shape;105;p15"/>
          <p:cNvSpPr txBox="1"/>
          <p:nvPr>
            <p:ph idx="2" type="body"/>
          </p:nvPr>
        </p:nvSpPr>
        <p:spPr>
          <a:xfrm>
            <a:off x="457200" y="1484784"/>
            <a:ext cx="8219256" cy="496855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tr-TR" sz="1800">
                <a:solidFill>
                  <a:schemeClr val="dk1"/>
                </a:solidFill>
              </a:rPr>
              <a:t>  NS kutupları arasına üç tane bobin 120’şer derece faz farklı olarak yerleştirilerek döndürülürse, aralarında 120 şer derece faz farkı olan üç tane sinüsoidal  emk elde edilir. Her bobinin uçları mildeki altı bileziğe bağlanırsa, bileziklere sürtünen fırçalarla bobinlerde indüklenen emk’lar dışarıya alınarak yükler bağlanabilir</a:t>
            </a:r>
            <a:r>
              <a:rPr lang="tr-TR" sz="1800"/>
              <a:t>.</a:t>
            </a:r>
            <a:endParaRPr/>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r>
              <a:rPr lang="tr-TR" sz="2000"/>
              <a:t>          </a:t>
            </a:r>
            <a:endParaRPr/>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r>
              <a:rPr lang="tr-TR" sz="2000"/>
              <a:t>             </a:t>
            </a:r>
            <a:r>
              <a:rPr b="1" i="1" lang="tr-TR" sz="2000">
                <a:solidFill>
                  <a:schemeClr val="dk1"/>
                </a:solidFill>
              </a:rPr>
              <a:t>üç fazlı emk’nın elde edilişi                 emk’ların değişim eğrisi </a:t>
            </a:r>
            <a:endParaRPr b="1" i="1" sz="2000">
              <a:solidFill>
                <a:schemeClr val="dk1"/>
              </a:solidFill>
            </a:endParaRPr>
          </a:p>
        </p:txBody>
      </p:sp>
      <p:pic>
        <p:nvPicPr>
          <p:cNvPr id="106" name="Google Shape;106;p15"/>
          <p:cNvPicPr preferRelativeResize="0"/>
          <p:nvPr/>
        </p:nvPicPr>
        <p:blipFill rotWithShape="1">
          <a:blip r:embed="rId3">
            <a:alphaModFix/>
          </a:blip>
          <a:srcRect b="40769" l="32002" r="55995" t="34039"/>
          <a:stretch/>
        </p:blipFill>
        <p:spPr>
          <a:xfrm>
            <a:off x="1835696" y="3284984"/>
            <a:ext cx="1561515" cy="1652099"/>
          </a:xfrm>
          <a:prstGeom prst="rect">
            <a:avLst/>
          </a:prstGeom>
          <a:noFill/>
          <a:ln>
            <a:noFill/>
          </a:ln>
        </p:spPr>
      </p:pic>
      <p:pic>
        <p:nvPicPr>
          <p:cNvPr id="107" name="Google Shape;107;p15"/>
          <p:cNvPicPr preferRelativeResize="0"/>
          <p:nvPr/>
        </p:nvPicPr>
        <p:blipFill rotWithShape="1">
          <a:blip r:embed="rId3">
            <a:alphaModFix/>
          </a:blip>
          <a:srcRect b="41140" l="49027" r="30862" t="31586"/>
          <a:stretch/>
        </p:blipFill>
        <p:spPr>
          <a:xfrm>
            <a:off x="4860032" y="3120771"/>
            <a:ext cx="2592287" cy="172819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2"/>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140"/>
              <a:buFont typeface="Cambria"/>
              <a:buNone/>
            </a:pPr>
            <a:r>
              <a:rPr lang="tr-TR" sz="4140"/>
              <a:t>Kaynaklar</a:t>
            </a:r>
            <a:br>
              <a:rPr lang="tr-TR" sz="4140"/>
            </a:br>
            <a:endParaRPr sz="4140"/>
          </a:p>
        </p:txBody>
      </p:sp>
      <p:sp>
        <p:nvSpPr>
          <p:cNvPr id="288" name="Google Shape;288;p42"/>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Autofit/>
          </a:bodyPr>
          <a:lstStyle/>
          <a:p>
            <a:pPr indent="-88900" lvl="0" marL="342900" rtl="0" algn="l">
              <a:spcBef>
                <a:spcPts val="0"/>
              </a:spcBef>
              <a:spcAft>
                <a:spcPts val="0"/>
              </a:spcAft>
              <a:buSzPts val="2200"/>
              <a:buNone/>
            </a:pPr>
            <a:r>
              <a:t/>
            </a:r>
            <a:endParaRPr u="sng">
              <a:solidFill>
                <a:schemeClr val="hlink"/>
              </a:solidFill>
              <a:hlinkClick r:id="rId3"/>
            </a:endParaRPr>
          </a:p>
          <a:p>
            <a:pPr indent="-88900" lvl="0" marL="342900" rtl="0" algn="l">
              <a:spcBef>
                <a:spcPts val="440"/>
              </a:spcBef>
              <a:spcAft>
                <a:spcPts val="0"/>
              </a:spcAft>
              <a:buSzPts val="2200"/>
              <a:buNone/>
            </a:pPr>
            <a:r>
              <a:t/>
            </a:r>
            <a:endParaRPr u="sng">
              <a:solidFill>
                <a:schemeClr val="hlink"/>
              </a:solidFill>
              <a:hlinkClick r:id="rId4"/>
            </a:endParaRPr>
          </a:p>
          <a:p>
            <a:pPr indent="-228600" lvl="0" marL="342900" rtl="0" algn="l">
              <a:spcBef>
                <a:spcPts val="440"/>
              </a:spcBef>
              <a:spcAft>
                <a:spcPts val="0"/>
              </a:spcAft>
              <a:buSzPts val="2200"/>
              <a:buChar char="•"/>
            </a:pPr>
            <a:r>
              <a:rPr lang="tr-TR" u="sng">
                <a:solidFill>
                  <a:schemeClr val="hlink"/>
                </a:solidFill>
                <a:hlinkClick r:id="rId5"/>
              </a:rPr>
              <a:t>https://www.elektrikport.com/universite/3-fazli-sistemler-elektrikport-akademi/4394#ad-image-0</a:t>
            </a:r>
            <a:endParaRPr/>
          </a:p>
          <a:p>
            <a:pPr indent="-228600" lvl="0" marL="342900" rtl="0" algn="l">
              <a:spcBef>
                <a:spcPts val="440"/>
              </a:spcBef>
              <a:spcAft>
                <a:spcPts val="0"/>
              </a:spcAft>
              <a:buSzPts val="2200"/>
              <a:buChar char="•"/>
            </a:pPr>
            <a:r>
              <a:rPr lang="tr-TR" u="sng">
                <a:solidFill>
                  <a:schemeClr val="hlink"/>
                </a:solidFill>
                <a:hlinkClick r:id="rId6"/>
              </a:rPr>
              <a:t>https://tr.scribd.com/document/251122993/Elektrik-Devreleri-2-Mersin-Universitesi-3-Fazl%C4%B1-Devreler</a:t>
            </a:r>
            <a:endParaRPr/>
          </a:p>
          <a:p>
            <a:pPr indent="-228600" lvl="0" marL="342900" rtl="0" algn="l">
              <a:spcBef>
                <a:spcPts val="440"/>
              </a:spcBef>
              <a:spcAft>
                <a:spcPts val="0"/>
              </a:spcAft>
              <a:buSzPts val="2200"/>
              <a:buChar char="•"/>
            </a:pPr>
            <a:r>
              <a:rPr lang="tr-TR" u="sng">
                <a:solidFill>
                  <a:schemeClr val="hlink"/>
                </a:solidFill>
                <a:hlinkClick r:id="rId7"/>
              </a:rPr>
              <a:t>https://hbogm.meb.gov.tr/MTAO/1Elektroteknik/unite6.pdf</a:t>
            </a:r>
            <a:endParaRPr/>
          </a:p>
          <a:p>
            <a:pPr indent="-228600" lvl="0" marL="342900" rtl="0" algn="l">
              <a:spcBef>
                <a:spcPts val="440"/>
              </a:spcBef>
              <a:spcAft>
                <a:spcPts val="0"/>
              </a:spcAft>
              <a:buSzPts val="2200"/>
              <a:buChar char="•"/>
            </a:pPr>
            <a:r>
              <a:rPr lang="tr-TR" u="sng">
                <a:solidFill>
                  <a:schemeClr val="hlink"/>
                </a:solidFill>
                <a:hlinkClick r:id="rId8"/>
              </a:rPr>
              <a:t>https://docplayer.biz.tr/49406274-Alternatif-akimda-uc-fazli-devreler.html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tr-TR" sz="1800">
                <a:solidFill>
                  <a:schemeClr val="dk1"/>
                </a:solidFill>
              </a:rPr>
              <a:t>  </a:t>
            </a:r>
            <a:endParaRPr/>
          </a:p>
          <a:p>
            <a:pPr indent="0" lvl="0" marL="0" rtl="0" algn="l">
              <a:spcBef>
                <a:spcPts val="360"/>
              </a:spcBef>
              <a:spcAft>
                <a:spcPts val="0"/>
              </a:spcAft>
              <a:buSzPts val="1800"/>
              <a:buNone/>
            </a:pPr>
            <a:r>
              <a:t/>
            </a:r>
            <a:endParaRPr sz="1800">
              <a:solidFill>
                <a:schemeClr val="dk1"/>
              </a:solidFill>
            </a:endParaRPr>
          </a:p>
          <a:p>
            <a:pPr indent="0" lvl="0" marL="0" rtl="0" algn="l">
              <a:spcBef>
                <a:spcPts val="360"/>
              </a:spcBef>
              <a:spcAft>
                <a:spcPts val="0"/>
              </a:spcAft>
              <a:buSzPts val="1800"/>
              <a:buNone/>
            </a:pPr>
            <a:r>
              <a:rPr lang="tr-TR" sz="1800">
                <a:solidFill>
                  <a:schemeClr val="dk1"/>
                </a:solidFill>
              </a:rPr>
              <a:t>     Bobinlerinin sarım sayıları bir birine eşit olursa indüklenen emk’ lerin maksimum değerleri, dolayısıyla etkin değerleri de bir birine eşit olur. Bu 120’ şer derece faz farklı ve maksimum değeri aynı olan üç eğri aşağıdaki gibi ifade edilir. </a:t>
            </a:r>
            <a:endParaRPr sz="1800">
              <a:solidFill>
                <a:schemeClr val="dk1"/>
              </a:solidFill>
            </a:endParaRPr>
          </a:p>
          <a:p>
            <a:pPr indent="0" lvl="0" marL="0" rtl="0" algn="l">
              <a:spcBef>
                <a:spcPts val="360"/>
              </a:spcBef>
              <a:spcAft>
                <a:spcPts val="0"/>
              </a:spcAft>
              <a:buSzPts val="1800"/>
              <a:buNone/>
            </a:pPr>
            <a:r>
              <a:rPr b="1" i="1" lang="tr-TR" sz="1800">
                <a:solidFill>
                  <a:schemeClr val="dk1"/>
                </a:solidFill>
              </a:rPr>
              <a:t>                                                      e </a:t>
            </a:r>
            <a:r>
              <a:rPr b="1" i="1" lang="tr-TR" sz="1050">
                <a:solidFill>
                  <a:schemeClr val="dk1"/>
                </a:solidFill>
              </a:rPr>
              <a:t>A</a:t>
            </a:r>
            <a:r>
              <a:rPr b="1" i="1" lang="tr-TR" sz="1800">
                <a:solidFill>
                  <a:schemeClr val="dk1"/>
                </a:solidFill>
              </a:rPr>
              <a:t> = E</a:t>
            </a:r>
            <a:r>
              <a:rPr b="1" i="1" lang="tr-TR" sz="1050">
                <a:solidFill>
                  <a:schemeClr val="dk1"/>
                </a:solidFill>
              </a:rPr>
              <a:t>m</a:t>
            </a:r>
            <a:r>
              <a:rPr b="1" i="1" lang="tr-TR" sz="1800">
                <a:solidFill>
                  <a:schemeClr val="dk1"/>
                </a:solidFill>
              </a:rPr>
              <a:t>.Sinωt </a:t>
            </a:r>
            <a:endParaRPr b="1" i="1" sz="1800">
              <a:solidFill>
                <a:schemeClr val="dk1"/>
              </a:solidFill>
            </a:endParaRPr>
          </a:p>
          <a:p>
            <a:pPr indent="0" lvl="0" marL="0" rtl="0" algn="l">
              <a:spcBef>
                <a:spcPts val="360"/>
              </a:spcBef>
              <a:spcAft>
                <a:spcPts val="0"/>
              </a:spcAft>
              <a:buSzPts val="1800"/>
              <a:buNone/>
            </a:pPr>
            <a:r>
              <a:rPr b="1" i="1" lang="tr-TR" sz="1800">
                <a:solidFill>
                  <a:schemeClr val="dk1"/>
                </a:solidFill>
              </a:rPr>
              <a:t>                                               e </a:t>
            </a:r>
            <a:r>
              <a:rPr b="1" i="1" lang="tr-TR" sz="1050">
                <a:solidFill>
                  <a:schemeClr val="dk1"/>
                </a:solidFill>
              </a:rPr>
              <a:t>B</a:t>
            </a:r>
            <a:r>
              <a:rPr b="1" i="1" lang="tr-TR" sz="1800">
                <a:solidFill>
                  <a:schemeClr val="dk1"/>
                </a:solidFill>
              </a:rPr>
              <a:t> = E</a:t>
            </a:r>
            <a:r>
              <a:rPr b="1" i="1" lang="tr-TR" sz="1050">
                <a:solidFill>
                  <a:schemeClr val="dk1"/>
                </a:solidFill>
              </a:rPr>
              <a:t>m</a:t>
            </a:r>
            <a:r>
              <a:rPr b="1" i="1" lang="tr-TR" sz="1800">
                <a:solidFill>
                  <a:schemeClr val="dk1"/>
                </a:solidFill>
              </a:rPr>
              <a:t> . Sin (ωt – 120</a:t>
            </a:r>
            <a:r>
              <a:rPr b="1" i="1" lang="tr-TR" sz="1800">
                <a:solidFill>
                  <a:schemeClr val="dk1"/>
                </a:solidFill>
                <a:latin typeface="Arial"/>
                <a:ea typeface="Arial"/>
                <a:cs typeface="Arial"/>
                <a:sym typeface="Arial"/>
              </a:rPr>
              <a:t>°</a:t>
            </a:r>
            <a:r>
              <a:rPr b="1" i="1" lang="tr-TR" sz="1800">
                <a:solidFill>
                  <a:schemeClr val="dk1"/>
                </a:solidFill>
              </a:rPr>
              <a:t> )</a:t>
            </a:r>
            <a:endParaRPr b="1" i="1" sz="1800">
              <a:solidFill>
                <a:schemeClr val="dk1"/>
              </a:solidFill>
            </a:endParaRPr>
          </a:p>
          <a:p>
            <a:pPr indent="0" lvl="0" marL="0" rtl="0" algn="l">
              <a:spcBef>
                <a:spcPts val="360"/>
              </a:spcBef>
              <a:spcAft>
                <a:spcPts val="0"/>
              </a:spcAft>
              <a:buSzPts val="1800"/>
              <a:buNone/>
            </a:pPr>
            <a:r>
              <a:rPr b="1" i="1" lang="tr-TR" sz="1800">
                <a:solidFill>
                  <a:schemeClr val="dk1"/>
                </a:solidFill>
              </a:rPr>
              <a:t>                                               e </a:t>
            </a:r>
            <a:r>
              <a:rPr b="1" i="1" lang="tr-TR" sz="1050">
                <a:solidFill>
                  <a:schemeClr val="dk1"/>
                </a:solidFill>
              </a:rPr>
              <a:t>C</a:t>
            </a:r>
            <a:r>
              <a:rPr b="1" i="1" lang="tr-TR" sz="1800">
                <a:solidFill>
                  <a:schemeClr val="dk1"/>
                </a:solidFill>
              </a:rPr>
              <a:t> = E</a:t>
            </a:r>
            <a:r>
              <a:rPr b="1" i="1" lang="tr-TR" sz="1050">
                <a:solidFill>
                  <a:schemeClr val="dk1"/>
                </a:solidFill>
              </a:rPr>
              <a:t>m</a:t>
            </a:r>
            <a:r>
              <a:rPr b="1" i="1" lang="tr-TR" sz="1800">
                <a:solidFill>
                  <a:schemeClr val="dk1"/>
                </a:solidFill>
              </a:rPr>
              <a:t> . Sin (ωt – 240</a:t>
            </a:r>
            <a:r>
              <a:rPr b="1" i="1" lang="tr-TR" sz="1800">
                <a:solidFill>
                  <a:schemeClr val="dk1"/>
                </a:solidFill>
                <a:latin typeface="Arial"/>
                <a:ea typeface="Arial"/>
                <a:cs typeface="Arial"/>
                <a:sym typeface="Arial"/>
              </a:rPr>
              <a:t>°</a:t>
            </a:r>
            <a:r>
              <a:rPr b="1" i="1" lang="tr-TR" sz="1800">
                <a:solidFill>
                  <a:schemeClr val="dk1"/>
                </a:solidFill>
              </a:rPr>
              <a:t>) </a:t>
            </a:r>
            <a:endParaRPr b="1" i="1" sz="1800">
              <a:solidFill>
                <a:schemeClr val="dk1"/>
              </a:solidFill>
            </a:endParaRPr>
          </a:p>
        </p:txBody>
      </p:sp>
      <p:sp>
        <p:nvSpPr>
          <p:cNvPr id="113" name="Google Shape;113;p16"/>
          <p:cNvSpPr txBox="1"/>
          <p:nvPr/>
        </p:nvSpPr>
        <p:spPr>
          <a:xfrm>
            <a:off x="395536" y="764704"/>
            <a:ext cx="8219256" cy="6397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2400"/>
              <a:buFont typeface="Arial"/>
              <a:buNone/>
            </a:pPr>
            <a:r>
              <a:t/>
            </a:r>
            <a:endParaRPr b="0" i="0" sz="2400" u="sng"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7"/>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2400"/>
              <a:buFont typeface="Arial"/>
              <a:buNone/>
            </a:pPr>
            <a:r>
              <a:rPr b="1" lang="tr-TR" sz="2400" u="sng" cap="none">
                <a:latin typeface="Arial"/>
                <a:ea typeface="Arial"/>
                <a:cs typeface="Arial"/>
                <a:sym typeface="Arial"/>
              </a:rPr>
              <a:t>3 FAZLI SİSTEMİN ÇALIŞMA PRENSİBİ</a:t>
            </a:r>
            <a:endParaRPr sz="2400"/>
          </a:p>
        </p:txBody>
      </p:sp>
      <p:sp>
        <p:nvSpPr>
          <p:cNvPr id="119" name="Google Shape;119;p17"/>
          <p:cNvSpPr txBox="1"/>
          <p:nvPr>
            <p:ph idx="1" type="body"/>
          </p:nvPr>
        </p:nvSpPr>
        <p:spPr>
          <a:xfrm>
            <a:off x="457200" y="1536192"/>
            <a:ext cx="3657600" cy="45902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700"/>
              <a:buNone/>
            </a:pPr>
            <a:r>
              <a:rPr lang="tr-TR" sz="1700"/>
              <a:t>3 fazlı sistemde 3 sargı (bobin) manyetik alan içerisinde aralarında elektriksel olarak 120º açı olacak şekilde yerleştirilirler. Bu sargılara R-S-T sargıları da denir.</a:t>
            </a:r>
            <a:endParaRPr/>
          </a:p>
          <a:p>
            <a:pPr indent="-50800" lvl="0" marL="342900" rtl="0" algn="l">
              <a:spcBef>
                <a:spcPts val="560"/>
              </a:spcBef>
              <a:spcAft>
                <a:spcPts val="0"/>
              </a:spcAft>
              <a:buSzPts val="2800"/>
              <a:buNone/>
            </a:pPr>
            <a:r>
              <a:t/>
            </a:r>
            <a:endParaRPr/>
          </a:p>
        </p:txBody>
      </p:sp>
      <p:pic>
        <p:nvPicPr>
          <p:cNvPr id="120" name="Google Shape;120;p17"/>
          <p:cNvPicPr preferRelativeResize="0"/>
          <p:nvPr>
            <p:ph idx="2" type="body"/>
          </p:nvPr>
        </p:nvPicPr>
        <p:blipFill rotWithShape="1">
          <a:blip r:embed="rId3">
            <a:alphaModFix/>
          </a:blip>
          <a:srcRect b="49113" l="23391" r="43883" t="26259"/>
          <a:stretch/>
        </p:blipFill>
        <p:spPr>
          <a:xfrm>
            <a:off x="4737327" y="3933056"/>
            <a:ext cx="3733800" cy="1579719"/>
          </a:xfrm>
          <a:prstGeom prst="rect">
            <a:avLst/>
          </a:prstGeom>
          <a:noFill/>
          <a:ln>
            <a:noFill/>
          </a:ln>
        </p:spPr>
      </p:pic>
      <p:pic>
        <p:nvPicPr>
          <p:cNvPr id="121" name="Google Shape;121;p17"/>
          <p:cNvPicPr preferRelativeResize="0"/>
          <p:nvPr/>
        </p:nvPicPr>
        <p:blipFill rotWithShape="1">
          <a:blip r:embed="rId4">
            <a:alphaModFix/>
          </a:blip>
          <a:srcRect b="6017" l="18112" r="37097" t="37453"/>
          <a:stretch/>
        </p:blipFill>
        <p:spPr>
          <a:xfrm>
            <a:off x="611560" y="3772320"/>
            <a:ext cx="3157399" cy="1800200"/>
          </a:xfrm>
          <a:prstGeom prst="rect">
            <a:avLst/>
          </a:prstGeom>
          <a:noFill/>
          <a:ln>
            <a:noFill/>
          </a:ln>
        </p:spPr>
      </p:pic>
      <p:sp>
        <p:nvSpPr>
          <p:cNvPr id="122" name="Google Shape;122;p17"/>
          <p:cNvSpPr/>
          <p:nvPr/>
        </p:nvSpPr>
        <p:spPr>
          <a:xfrm>
            <a:off x="4716016" y="1556792"/>
            <a:ext cx="3726160" cy="21852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tr-TR" sz="1700" u="none" cap="none" strike="noStrike">
                <a:solidFill>
                  <a:schemeClr val="dk1"/>
                </a:solidFill>
                <a:latin typeface="Calibri"/>
                <a:ea typeface="Calibri"/>
                <a:cs typeface="Calibri"/>
                <a:sym typeface="Calibri"/>
              </a:rPr>
              <a:t>Sistemde R yani a sargısı referans alındığında temel olarak R sargısı ile T sargısı arasında 120º, R-S arasında ise 240º açı farkı bulunur. Rotor üzerindeki sargılar beraber döndürüldüğünde b ve c sargıları üzerinde indüklenen emk’lar (zıt motor kuvveti) “a” sargısı üzerinde oluşan emk’yı belli açı farkıyla izlerler.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403074" y="692696"/>
            <a:ext cx="8229600" cy="48944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400"/>
              <a:buFont typeface="Arial"/>
              <a:buNone/>
            </a:pPr>
            <a:r>
              <a:rPr b="1" lang="tr-TR" sz="2400" u="sng">
                <a:solidFill>
                  <a:schemeClr val="dk1"/>
                </a:solidFill>
                <a:latin typeface="Arial"/>
                <a:ea typeface="Arial"/>
                <a:cs typeface="Arial"/>
                <a:sym typeface="Arial"/>
              </a:rPr>
              <a:t>   YILDIZ(Y) BAĞLI SİSTEM</a:t>
            </a:r>
            <a:endParaRPr b="1" sz="2400" u="sng">
              <a:solidFill>
                <a:schemeClr val="dk1"/>
              </a:solidFill>
              <a:latin typeface="Arial"/>
              <a:ea typeface="Arial"/>
              <a:cs typeface="Arial"/>
              <a:sym typeface="Arial"/>
            </a:endParaRPr>
          </a:p>
        </p:txBody>
      </p:sp>
      <p:sp>
        <p:nvSpPr>
          <p:cNvPr id="128" name="Google Shape;128;p18"/>
          <p:cNvSpPr txBox="1"/>
          <p:nvPr>
            <p:ph idx="1" type="body"/>
          </p:nvPr>
        </p:nvSpPr>
        <p:spPr>
          <a:xfrm>
            <a:off x="457200" y="1268760"/>
            <a:ext cx="8229600" cy="51125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tr-TR" sz="1800">
                <a:solidFill>
                  <a:schemeClr val="dk1"/>
                </a:solidFill>
              </a:rPr>
              <a:t>   Bobinlerin son uçları (a, b ve c) birleştirilirse Y bağlı sistem ve vektör diyagramı elde edilir.</a:t>
            </a:r>
            <a:endParaRPr/>
          </a:p>
          <a:p>
            <a:pPr indent="0" lvl="0" marL="0" rtl="0" algn="l">
              <a:spcBef>
                <a:spcPts val="360"/>
              </a:spcBef>
              <a:spcAft>
                <a:spcPts val="0"/>
              </a:spcAft>
              <a:buSzPts val="1800"/>
              <a:buNone/>
            </a:pPr>
            <a:r>
              <a:rPr lang="tr-TR" sz="1800">
                <a:solidFill>
                  <a:schemeClr val="dk1"/>
                </a:solidFill>
              </a:rPr>
              <a:t>   Görüldüğü gibi, 120 derece faz farklı üç bobinin son uçları birleştirilerek elde edilen noktaya ‘o’ denir ve A, B ve C uçlarından ve o’dan birer hat çıkarırsak, ABC faz hatlarını ve sıfır hattını ilave eden bir sistem elde ederiz. Buna yıldız sistem denir. Faz hatları ile nötr arasındaki gerilimler birbirine eşit ve 120’şer derece faz farklıdırlar. Herhangi bir faz hattı ile nötr arasındaki gerilime ‘FAZ GERİLİMİ’ denir. </a:t>
            </a:r>
            <a:endParaRPr sz="1800">
              <a:solidFill>
                <a:schemeClr val="dk1"/>
              </a:solidFill>
            </a:endParaRPr>
          </a:p>
          <a:p>
            <a:pPr indent="0" lvl="0" marL="0" rtl="0" algn="l">
              <a:spcBef>
                <a:spcPts val="360"/>
              </a:spcBef>
              <a:spcAft>
                <a:spcPts val="0"/>
              </a:spcAft>
              <a:buSzPts val="1800"/>
              <a:buNone/>
            </a:pPr>
            <a:r>
              <a:t/>
            </a:r>
            <a:endParaRPr sz="1800">
              <a:solidFill>
                <a:schemeClr val="dk1"/>
              </a:solidFill>
            </a:endParaRPr>
          </a:p>
          <a:p>
            <a:pPr indent="0" lvl="0" marL="0" rtl="0" algn="l">
              <a:spcBef>
                <a:spcPts val="360"/>
              </a:spcBef>
              <a:spcAft>
                <a:spcPts val="0"/>
              </a:spcAft>
              <a:buSzPts val="1800"/>
              <a:buNone/>
            </a:pPr>
            <a:r>
              <a:t/>
            </a:r>
            <a:endParaRPr sz="1800">
              <a:solidFill>
                <a:schemeClr val="dk1"/>
              </a:solidFill>
            </a:endParaRPr>
          </a:p>
          <a:p>
            <a:pPr indent="0" lvl="0" marL="0" rtl="0" algn="l">
              <a:spcBef>
                <a:spcPts val="360"/>
              </a:spcBef>
              <a:spcAft>
                <a:spcPts val="0"/>
              </a:spcAft>
              <a:buSzPts val="1800"/>
              <a:buNone/>
            </a:pPr>
            <a:r>
              <a:t/>
            </a:r>
            <a:endParaRPr sz="1800">
              <a:solidFill>
                <a:schemeClr val="dk1"/>
              </a:solidFill>
            </a:endParaRPr>
          </a:p>
          <a:p>
            <a:pPr indent="0" lvl="0" marL="0" rtl="0" algn="l">
              <a:spcBef>
                <a:spcPts val="360"/>
              </a:spcBef>
              <a:spcAft>
                <a:spcPts val="0"/>
              </a:spcAft>
              <a:buSzPts val="1800"/>
              <a:buNone/>
            </a:pPr>
            <a:r>
              <a:t/>
            </a:r>
            <a:endParaRPr sz="1800">
              <a:solidFill>
                <a:schemeClr val="dk1"/>
              </a:solidFill>
            </a:endParaRPr>
          </a:p>
          <a:p>
            <a:pPr indent="0" lvl="0" marL="0" rtl="0" algn="l">
              <a:spcBef>
                <a:spcPts val="360"/>
              </a:spcBef>
              <a:spcAft>
                <a:spcPts val="0"/>
              </a:spcAft>
              <a:buSzPts val="1800"/>
              <a:buNone/>
            </a:pPr>
            <a:r>
              <a:t/>
            </a:r>
            <a:endParaRPr sz="1800">
              <a:solidFill>
                <a:schemeClr val="dk1"/>
              </a:solidFill>
            </a:endParaRPr>
          </a:p>
          <a:p>
            <a:pPr indent="0" lvl="0" marL="0" rtl="0" algn="l">
              <a:spcBef>
                <a:spcPts val="360"/>
              </a:spcBef>
              <a:spcAft>
                <a:spcPts val="0"/>
              </a:spcAft>
              <a:buSzPts val="1800"/>
              <a:buNone/>
            </a:pPr>
            <a:r>
              <a:rPr b="1" lang="tr-TR" sz="1800">
                <a:solidFill>
                  <a:schemeClr val="dk1"/>
                </a:solidFill>
              </a:rPr>
              <a:t>                       </a:t>
            </a:r>
            <a:endParaRPr/>
          </a:p>
          <a:p>
            <a:pPr indent="0" lvl="0" marL="0" rtl="0" algn="l">
              <a:spcBef>
                <a:spcPts val="400"/>
              </a:spcBef>
              <a:spcAft>
                <a:spcPts val="0"/>
              </a:spcAft>
              <a:buSzPts val="1800"/>
              <a:buNone/>
            </a:pPr>
            <a:r>
              <a:rPr b="1" lang="tr-TR" sz="1800"/>
              <a:t>                      </a:t>
            </a:r>
            <a:r>
              <a:rPr b="1" lang="tr-TR" sz="1800">
                <a:solidFill>
                  <a:schemeClr val="dk1"/>
                </a:solidFill>
              </a:rPr>
              <a:t> </a:t>
            </a:r>
            <a:r>
              <a:rPr b="1" i="1" lang="tr-TR" sz="2000">
                <a:solidFill>
                  <a:schemeClr val="dk1"/>
                </a:solidFill>
              </a:rPr>
              <a:t>üç fazlı emkların yıldız bağlanması ve vektör diyagramı</a:t>
            </a:r>
            <a:endParaRPr/>
          </a:p>
        </p:txBody>
      </p:sp>
      <p:pic>
        <p:nvPicPr>
          <p:cNvPr id="129" name="Google Shape;129;p18"/>
          <p:cNvPicPr preferRelativeResize="0"/>
          <p:nvPr/>
        </p:nvPicPr>
        <p:blipFill rotWithShape="1">
          <a:blip r:embed="rId3">
            <a:alphaModFix/>
          </a:blip>
          <a:srcRect b="25000" l="28268" r="33458" t="50000"/>
          <a:stretch/>
        </p:blipFill>
        <p:spPr>
          <a:xfrm>
            <a:off x="1979048" y="3356992"/>
            <a:ext cx="4979963" cy="187220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txBox="1"/>
          <p:nvPr>
            <p:ph type="title"/>
          </p:nvPr>
        </p:nvSpPr>
        <p:spPr>
          <a:xfrm>
            <a:off x="323528" y="116632"/>
            <a:ext cx="8140824" cy="5040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2000"/>
              <a:buFont typeface="Arial"/>
              <a:buNone/>
            </a:pPr>
            <a:r>
              <a:rPr b="1" lang="tr-TR" sz="2000" u="sng">
                <a:latin typeface="Arial"/>
                <a:ea typeface="Arial"/>
                <a:cs typeface="Arial"/>
                <a:sym typeface="Arial"/>
              </a:rPr>
              <a:t>    Fazlar ArasI Gerİlİm</a:t>
            </a:r>
            <a:endParaRPr b="1" sz="2000" u="sng">
              <a:latin typeface="Arial"/>
              <a:ea typeface="Arial"/>
              <a:cs typeface="Arial"/>
              <a:sym typeface="Arial"/>
            </a:endParaRPr>
          </a:p>
        </p:txBody>
      </p:sp>
      <p:sp>
        <p:nvSpPr>
          <p:cNvPr id="135" name="Google Shape;135;p19"/>
          <p:cNvSpPr txBox="1"/>
          <p:nvPr>
            <p:ph idx="1" type="body"/>
          </p:nvPr>
        </p:nvSpPr>
        <p:spPr>
          <a:xfrm>
            <a:off x="609600" y="620687"/>
            <a:ext cx="8138864" cy="518885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tr-TR" sz="1800"/>
              <a:t>    Aşağıdaki şekilde E</a:t>
            </a:r>
            <a:r>
              <a:rPr lang="tr-TR" sz="1200"/>
              <a:t>AB</a:t>
            </a:r>
            <a:r>
              <a:rPr lang="tr-TR" sz="1800"/>
              <a:t> vektörü E</a:t>
            </a:r>
            <a:r>
              <a:rPr lang="tr-TR" sz="1200"/>
              <a:t>AO</a:t>
            </a:r>
            <a:r>
              <a:rPr lang="tr-TR" sz="1800"/>
              <a:t> = -E</a:t>
            </a:r>
            <a:r>
              <a:rPr lang="tr-TR" sz="1200"/>
              <a:t>OA</a:t>
            </a:r>
            <a:r>
              <a:rPr lang="tr-TR" sz="1800"/>
              <a:t> vektörü ile E</a:t>
            </a:r>
            <a:r>
              <a:rPr lang="tr-TR" sz="1200"/>
              <a:t>OB</a:t>
            </a:r>
            <a:r>
              <a:rPr lang="tr-TR" sz="1800"/>
              <a:t> vektörünün bileşkesi alınarak çizilmiştir. BC faz hatları arasındaki E</a:t>
            </a:r>
            <a:r>
              <a:rPr lang="tr-TR" sz="1200"/>
              <a:t>BC</a:t>
            </a:r>
            <a:r>
              <a:rPr lang="tr-TR" sz="1800"/>
              <a:t> gerilimi E</a:t>
            </a:r>
            <a:r>
              <a:rPr lang="tr-TR" sz="1200"/>
              <a:t>BC</a:t>
            </a:r>
            <a:r>
              <a:rPr lang="tr-TR" sz="1800"/>
              <a:t> = E</a:t>
            </a:r>
            <a:r>
              <a:rPr lang="tr-TR" sz="1200"/>
              <a:t>BO</a:t>
            </a:r>
            <a:r>
              <a:rPr lang="tr-TR" sz="1800"/>
              <a:t> + E</a:t>
            </a:r>
            <a:r>
              <a:rPr lang="tr-TR" sz="1200"/>
              <a:t>OC</a:t>
            </a:r>
            <a:r>
              <a:rPr lang="tr-TR" sz="1800"/>
              <a:t> dir. CA faz hatları arasındaki gerilim de E</a:t>
            </a:r>
            <a:r>
              <a:rPr lang="tr-TR" sz="1200"/>
              <a:t>CA </a:t>
            </a:r>
            <a:r>
              <a:rPr lang="tr-TR" sz="1800"/>
              <a:t>= E</a:t>
            </a:r>
            <a:r>
              <a:rPr lang="tr-TR" sz="1200"/>
              <a:t>CO</a:t>
            </a:r>
            <a:r>
              <a:rPr lang="tr-TR" sz="1800"/>
              <a:t> + E</a:t>
            </a:r>
            <a:r>
              <a:rPr lang="tr-TR" sz="1200"/>
              <a:t>OA</a:t>
            </a:r>
            <a:r>
              <a:rPr lang="tr-TR" sz="1800"/>
              <a:t> vektörel toplamına eşittir. Şekil 9.10’da E</a:t>
            </a:r>
            <a:r>
              <a:rPr lang="tr-TR" sz="1200"/>
              <a:t>BC</a:t>
            </a:r>
            <a:r>
              <a:rPr lang="tr-TR" sz="1800"/>
              <a:t> ve E</a:t>
            </a:r>
            <a:r>
              <a:rPr lang="tr-TR" sz="1200"/>
              <a:t>CA</a:t>
            </a:r>
            <a:r>
              <a:rPr lang="tr-TR" sz="1800"/>
              <a:t> fazlar arası gerilimlerin çizilişleri görülüyor. Vektör diyagramı incelendiğinde E</a:t>
            </a:r>
            <a:r>
              <a:rPr lang="tr-TR" sz="1200"/>
              <a:t>AB</a:t>
            </a:r>
            <a:r>
              <a:rPr lang="tr-TR" sz="1800"/>
              <a:t>, E</a:t>
            </a:r>
            <a:r>
              <a:rPr lang="tr-TR" sz="1200"/>
              <a:t>BC</a:t>
            </a:r>
            <a:r>
              <a:rPr lang="tr-TR" sz="1800"/>
              <a:t> ve E</a:t>
            </a:r>
            <a:r>
              <a:rPr lang="tr-TR" sz="1200"/>
              <a:t>CA</a:t>
            </a:r>
            <a:r>
              <a:rPr lang="tr-TR" sz="1800"/>
              <a:t> fazlar arası gerilimlerinin de (hat gerilimlerinin) arasında 120’şer derecelik faz farkı olduğu görülüyor. E</a:t>
            </a:r>
            <a:r>
              <a:rPr lang="tr-TR" sz="1200"/>
              <a:t>AB</a:t>
            </a:r>
            <a:r>
              <a:rPr lang="tr-TR" sz="1800"/>
              <a:t> vektörünün genliği (mutlak değeri) vektör diyagramından hesaplanabilir. </a:t>
            </a:r>
            <a:endParaRPr sz="1800"/>
          </a:p>
          <a:p>
            <a:pPr indent="0" lvl="0" marL="0" rtl="0" algn="l">
              <a:spcBef>
                <a:spcPts val="360"/>
              </a:spcBef>
              <a:spcAft>
                <a:spcPts val="0"/>
              </a:spcAft>
              <a:buSzPts val="1800"/>
              <a:buNone/>
            </a:pPr>
            <a:r>
              <a:rPr lang="tr-TR" sz="1800"/>
              <a:t>                      </a:t>
            </a:r>
            <a:r>
              <a:rPr b="1" lang="tr-TR" sz="1800"/>
              <a:t> </a:t>
            </a:r>
            <a:r>
              <a:rPr b="1" i="1" lang="tr-TR" sz="1800"/>
              <a:t>E</a:t>
            </a:r>
            <a:r>
              <a:rPr b="1" i="1" lang="tr-TR" sz="1200"/>
              <a:t>AB</a:t>
            </a:r>
            <a:r>
              <a:rPr b="1" i="1" lang="tr-TR" sz="1800"/>
              <a:t> = 2(E</a:t>
            </a:r>
            <a:r>
              <a:rPr b="1" i="1" lang="tr-TR" sz="1200"/>
              <a:t>OB</a:t>
            </a:r>
            <a:r>
              <a:rPr b="1" i="1" lang="tr-TR" sz="1800"/>
              <a:t>)cos30</a:t>
            </a:r>
            <a:r>
              <a:rPr b="1" i="1" lang="tr-TR" sz="1800">
                <a:latin typeface="Arial"/>
                <a:ea typeface="Arial"/>
                <a:cs typeface="Arial"/>
                <a:sym typeface="Arial"/>
              </a:rPr>
              <a:t>°</a:t>
            </a:r>
            <a:r>
              <a:rPr b="1" i="1" lang="tr-TR" sz="1800"/>
              <a:t> = 2.(E</a:t>
            </a:r>
            <a:r>
              <a:rPr b="1" i="1" lang="tr-TR" sz="1200"/>
              <a:t>OB</a:t>
            </a:r>
            <a:r>
              <a:rPr b="1" i="1" lang="tr-TR" sz="1800"/>
              <a:t>).(3^</a:t>
            </a:r>
            <a:r>
              <a:rPr b="1" i="1" lang="tr-TR" sz="1800">
                <a:latin typeface="Arial"/>
                <a:ea typeface="Arial"/>
                <a:cs typeface="Arial"/>
                <a:sym typeface="Arial"/>
              </a:rPr>
              <a:t>½)</a:t>
            </a:r>
            <a:r>
              <a:rPr b="1" i="1" lang="tr-TR" sz="1800"/>
              <a:t>/ 2 = 3 . (E</a:t>
            </a:r>
            <a:r>
              <a:rPr b="1" i="1" lang="tr-TR" sz="1200"/>
              <a:t>OB</a:t>
            </a:r>
            <a:r>
              <a:rPr b="1" i="1" lang="tr-TR" sz="1800"/>
              <a:t>)</a:t>
            </a:r>
            <a:endParaRPr/>
          </a:p>
          <a:p>
            <a:pPr indent="0" lvl="0" marL="0" rtl="0" algn="l">
              <a:spcBef>
                <a:spcPts val="360"/>
              </a:spcBef>
              <a:spcAft>
                <a:spcPts val="0"/>
              </a:spcAft>
              <a:buSzPts val="1800"/>
              <a:buNone/>
            </a:pPr>
            <a:r>
              <a:rPr lang="tr-TR" sz="1800"/>
              <a:t> Faz gerilimleri birbirine eşit olduğu için fazlar arası gerilimlerde birbirine eşittir.</a:t>
            </a:r>
            <a:endParaRPr/>
          </a:p>
          <a:p>
            <a:pPr indent="0" lvl="0" marL="0" rtl="0" algn="l">
              <a:spcBef>
                <a:spcPts val="360"/>
              </a:spcBef>
              <a:spcAft>
                <a:spcPts val="0"/>
              </a:spcAft>
              <a:buSzPts val="1800"/>
              <a:buNone/>
            </a:pPr>
            <a:r>
              <a:rPr b="1" i="1" lang="tr-TR" sz="1800"/>
              <a:t>                                              E</a:t>
            </a:r>
            <a:r>
              <a:rPr b="1" i="1" lang="tr-TR" sz="1200"/>
              <a:t>AB</a:t>
            </a:r>
            <a:r>
              <a:rPr b="1" i="1" lang="tr-TR" sz="1800"/>
              <a:t> = E</a:t>
            </a:r>
            <a:r>
              <a:rPr b="1" i="1" lang="tr-TR" sz="1200"/>
              <a:t>BC</a:t>
            </a:r>
            <a:r>
              <a:rPr b="1" i="1" lang="tr-TR" sz="1800"/>
              <a:t> = E</a:t>
            </a:r>
            <a:r>
              <a:rPr b="1" i="1" lang="tr-TR" sz="1200"/>
              <a:t>CA </a:t>
            </a:r>
            <a:r>
              <a:rPr b="1" i="1" lang="tr-TR" sz="1800"/>
              <a:t>= E</a:t>
            </a:r>
            <a:endParaRPr sz="1800"/>
          </a:p>
          <a:p>
            <a:pPr indent="0" lvl="0" marL="0" rtl="0" algn="l">
              <a:spcBef>
                <a:spcPts val="360"/>
              </a:spcBef>
              <a:spcAft>
                <a:spcPts val="0"/>
              </a:spcAft>
              <a:buSzPts val="1800"/>
              <a:buNone/>
            </a:pPr>
            <a:r>
              <a:rPr lang="tr-TR" sz="1800"/>
              <a:t> Fazlar arası gerilim faz geriliminin 3^</a:t>
            </a:r>
            <a:r>
              <a:rPr lang="tr-TR" sz="1800">
                <a:latin typeface="Arial"/>
                <a:ea typeface="Arial"/>
                <a:cs typeface="Arial"/>
                <a:sym typeface="Arial"/>
              </a:rPr>
              <a:t>½</a:t>
            </a:r>
            <a:r>
              <a:rPr lang="tr-TR" sz="1800"/>
              <a:t> katına eşittir</a:t>
            </a:r>
            <a:r>
              <a:rPr b="1" i="1" lang="tr-TR" sz="1800"/>
              <a:t>.</a:t>
            </a:r>
            <a:endParaRPr/>
          </a:p>
          <a:p>
            <a:pPr indent="0" lvl="0" marL="0" rtl="0" algn="l">
              <a:spcBef>
                <a:spcPts val="360"/>
              </a:spcBef>
              <a:spcAft>
                <a:spcPts val="0"/>
              </a:spcAft>
              <a:buSzPts val="1800"/>
              <a:buNone/>
            </a:pPr>
            <a:r>
              <a:rPr b="1" i="1" lang="tr-TR" sz="1800"/>
              <a:t>                                                    E= 3^</a:t>
            </a:r>
            <a:r>
              <a:rPr b="1" i="1" lang="tr-TR" sz="1800">
                <a:latin typeface="Arial"/>
                <a:ea typeface="Arial"/>
                <a:cs typeface="Arial"/>
                <a:sym typeface="Arial"/>
              </a:rPr>
              <a:t>½</a:t>
            </a:r>
            <a:r>
              <a:rPr b="1" i="1" lang="tr-TR" sz="1800"/>
              <a:t> .Ef </a:t>
            </a:r>
            <a:endParaRPr b="1" i="1" sz="1800"/>
          </a:p>
        </p:txBody>
      </p:sp>
      <p:pic>
        <p:nvPicPr>
          <p:cNvPr id="136" name="Google Shape;136;p19"/>
          <p:cNvPicPr preferRelativeResize="0"/>
          <p:nvPr/>
        </p:nvPicPr>
        <p:blipFill rotWithShape="1">
          <a:blip r:embed="rId3">
            <a:alphaModFix/>
          </a:blip>
          <a:srcRect b="35769" l="37084" r="41075" t="31154"/>
          <a:stretch/>
        </p:blipFill>
        <p:spPr>
          <a:xfrm>
            <a:off x="3131840" y="4365104"/>
            <a:ext cx="2880320" cy="2236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0"/>
          <p:cNvSpPr txBox="1"/>
          <p:nvPr>
            <p:ph type="title"/>
          </p:nvPr>
        </p:nvSpPr>
        <p:spPr>
          <a:xfrm>
            <a:off x="323528" y="188640"/>
            <a:ext cx="7924800" cy="72494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2000"/>
              <a:buFont typeface="Arial"/>
              <a:buNone/>
            </a:pPr>
            <a:r>
              <a:rPr b="1" lang="tr-TR" sz="2000" u="sng">
                <a:latin typeface="Arial"/>
                <a:ea typeface="Arial"/>
                <a:cs typeface="Arial"/>
                <a:sym typeface="Arial"/>
              </a:rPr>
              <a:t>    YIldIz Sİstemde AkImlar</a:t>
            </a:r>
            <a:endParaRPr b="1" sz="2000" u="sng">
              <a:latin typeface="Arial"/>
              <a:ea typeface="Arial"/>
              <a:cs typeface="Arial"/>
              <a:sym typeface="Arial"/>
            </a:endParaRPr>
          </a:p>
        </p:txBody>
      </p:sp>
      <p:sp>
        <p:nvSpPr>
          <p:cNvPr id="142" name="Google Shape;142;p20"/>
          <p:cNvSpPr txBox="1"/>
          <p:nvPr>
            <p:ph idx="1" type="body"/>
          </p:nvPr>
        </p:nvSpPr>
        <p:spPr>
          <a:xfrm>
            <a:off x="395536" y="1052736"/>
            <a:ext cx="8138864" cy="4824536"/>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SzPts val="1615"/>
              <a:buNone/>
            </a:pPr>
            <a:r>
              <a:rPr lang="tr-TR" sz="1615"/>
              <a:t>  </a:t>
            </a:r>
            <a:r>
              <a:rPr lang="tr-TR" sz="1785"/>
              <a:t>A, B, C faz emkların üç çeşit omik dirençle bağlanması, fazların dönüş iletkenleri yerine dirençlerin üç ucunu ve fazların a, b ve c sonuçlarını birleştirerek tek bir  ‘NÖTR’ iletken hattı çekildiğinde aşağıdaki yıldız sistem elde edilir.</a:t>
            </a:r>
            <a:endParaRPr/>
          </a:p>
          <a:p>
            <a:pPr indent="0" lvl="0" marL="0" rtl="0" algn="l">
              <a:lnSpc>
                <a:spcPct val="80000"/>
              </a:lnSpc>
              <a:spcBef>
                <a:spcPts val="357"/>
              </a:spcBef>
              <a:spcAft>
                <a:spcPts val="0"/>
              </a:spcAft>
              <a:buSzPts val="1785"/>
              <a:buNone/>
            </a:pPr>
            <a:r>
              <a:rPr lang="tr-TR" sz="1785"/>
              <a:t>   Dirençler eşit olduğundan her fazdan çekilen I</a:t>
            </a:r>
            <a:r>
              <a:rPr lang="tr-TR" sz="1190"/>
              <a:t>OA</a:t>
            </a:r>
            <a:r>
              <a:rPr lang="tr-TR" sz="1785"/>
              <a:t>, I</a:t>
            </a:r>
            <a:r>
              <a:rPr lang="tr-TR" sz="1190"/>
              <a:t>OB</a:t>
            </a:r>
            <a:r>
              <a:rPr lang="tr-TR" sz="1785"/>
              <a:t> ve I</a:t>
            </a:r>
            <a:r>
              <a:rPr lang="tr-TR" sz="1190"/>
              <a:t>OC</a:t>
            </a:r>
            <a:r>
              <a:rPr lang="tr-TR" sz="1785"/>
              <a:t> akımları birbirine eşittir. Yük omik olduğu için her faz akımı kendi fazının emksıyla aynı fazdadır. Faz emkları 120’şer derece farklı olduklarına göre, faz akımları arasında da 120’şer derece faz farkı vardır</a:t>
            </a:r>
            <a:endParaRPr sz="1785"/>
          </a:p>
          <a:p>
            <a:pPr indent="-109854" lvl="0" marL="342900" rtl="0" algn="l">
              <a:lnSpc>
                <a:spcPct val="80000"/>
              </a:lnSpc>
              <a:spcBef>
                <a:spcPts val="374"/>
              </a:spcBef>
              <a:spcAft>
                <a:spcPts val="0"/>
              </a:spcAft>
              <a:buSzPts val="1870"/>
              <a:buNone/>
            </a:pPr>
            <a:r>
              <a:t/>
            </a:r>
            <a:endParaRPr sz="1870"/>
          </a:p>
          <a:p>
            <a:pPr indent="-109854" lvl="0" marL="342900" rtl="0" algn="l">
              <a:lnSpc>
                <a:spcPct val="80000"/>
              </a:lnSpc>
              <a:spcBef>
                <a:spcPts val="374"/>
              </a:spcBef>
              <a:spcAft>
                <a:spcPts val="0"/>
              </a:spcAft>
              <a:buSzPts val="1870"/>
              <a:buNone/>
            </a:pPr>
            <a:r>
              <a:t/>
            </a:r>
            <a:endParaRPr sz="1870"/>
          </a:p>
          <a:p>
            <a:pPr indent="-109854" lvl="0" marL="342900" rtl="0" algn="l">
              <a:lnSpc>
                <a:spcPct val="80000"/>
              </a:lnSpc>
              <a:spcBef>
                <a:spcPts val="374"/>
              </a:spcBef>
              <a:spcAft>
                <a:spcPts val="0"/>
              </a:spcAft>
              <a:buSzPts val="1870"/>
              <a:buNone/>
            </a:pPr>
            <a:r>
              <a:t/>
            </a:r>
            <a:endParaRPr sz="1870"/>
          </a:p>
          <a:p>
            <a:pPr indent="-109854" lvl="0" marL="342900" rtl="0" algn="l">
              <a:lnSpc>
                <a:spcPct val="80000"/>
              </a:lnSpc>
              <a:spcBef>
                <a:spcPts val="374"/>
              </a:spcBef>
              <a:spcAft>
                <a:spcPts val="0"/>
              </a:spcAft>
              <a:buSzPts val="1870"/>
              <a:buNone/>
            </a:pPr>
            <a:r>
              <a:t/>
            </a:r>
            <a:endParaRPr sz="1870"/>
          </a:p>
          <a:p>
            <a:pPr indent="-109854" lvl="0" marL="342900" rtl="0" algn="l">
              <a:lnSpc>
                <a:spcPct val="80000"/>
              </a:lnSpc>
              <a:spcBef>
                <a:spcPts val="374"/>
              </a:spcBef>
              <a:spcAft>
                <a:spcPts val="0"/>
              </a:spcAft>
              <a:buSzPts val="1870"/>
              <a:buNone/>
            </a:pPr>
            <a:r>
              <a:t/>
            </a:r>
            <a:endParaRPr sz="1870"/>
          </a:p>
          <a:p>
            <a:pPr indent="-109854" lvl="0" marL="342900" rtl="0" algn="l">
              <a:lnSpc>
                <a:spcPct val="80000"/>
              </a:lnSpc>
              <a:spcBef>
                <a:spcPts val="374"/>
              </a:spcBef>
              <a:spcAft>
                <a:spcPts val="0"/>
              </a:spcAft>
              <a:buSzPts val="1870"/>
              <a:buNone/>
            </a:pPr>
            <a:r>
              <a:t/>
            </a:r>
            <a:endParaRPr sz="1870"/>
          </a:p>
          <a:p>
            <a:pPr indent="0" lvl="0" marL="0" rtl="0" algn="l">
              <a:lnSpc>
                <a:spcPct val="80000"/>
              </a:lnSpc>
              <a:spcBef>
                <a:spcPts val="374"/>
              </a:spcBef>
              <a:spcAft>
                <a:spcPts val="0"/>
              </a:spcAft>
              <a:buSzPts val="1870"/>
              <a:buNone/>
            </a:pPr>
            <a:r>
              <a:t/>
            </a:r>
            <a:endParaRPr sz="1870"/>
          </a:p>
          <a:p>
            <a:pPr indent="0" lvl="0" marL="0" rtl="0" algn="l">
              <a:lnSpc>
                <a:spcPct val="80000"/>
              </a:lnSpc>
              <a:spcBef>
                <a:spcPts val="374"/>
              </a:spcBef>
              <a:spcAft>
                <a:spcPts val="0"/>
              </a:spcAft>
              <a:buSzPts val="1870"/>
              <a:buNone/>
            </a:pPr>
            <a:r>
              <a:rPr lang="tr-TR" sz="1870"/>
              <a:t>                         </a:t>
            </a:r>
            <a:endParaRPr/>
          </a:p>
          <a:p>
            <a:pPr indent="0" lvl="0" marL="0" rtl="0" algn="l">
              <a:lnSpc>
                <a:spcPct val="80000"/>
              </a:lnSpc>
              <a:spcBef>
                <a:spcPts val="374"/>
              </a:spcBef>
              <a:spcAft>
                <a:spcPts val="0"/>
              </a:spcAft>
              <a:buSzPts val="1870"/>
              <a:buNone/>
            </a:pPr>
            <a:r>
              <a:rPr lang="tr-TR" sz="1870"/>
              <a:t>                            </a:t>
            </a:r>
            <a:endParaRPr/>
          </a:p>
          <a:p>
            <a:pPr indent="0" lvl="0" marL="0" rtl="0" algn="l">
              <a:lnSpc>
                <a:spcPct val="80000"/>
              </a:lnSpc>
              <a:spcBef>
                <a:spcPts val="374"/>
              </a:spcBef>
              <a:spcAft>
                <a:spcPts val="0"/>
              </a:spcAft>
              <a:buSzPts val="1870"/>
              <a:buNone/>
            </a:pPr>
            <a:r>
              <a:rPr lang="tr-TR" sz="1870"/>
              <a:t>                                               </a:t>
            </a:r>
            <a:r>
              <a:rPr b="1" lang="tr-TR" sz="1530"/>
              <a:t>Yıldız Sistem ve yıldız dengeli yükün bağlanışı.</a:t>
            </a:r>
            <a:endParaRPr/>
          </a:p>
        </p:txBody>
      </p:sp>
      <p:pic>
        <p:nvPicPr>
          <p:cNvPr id="143" name="Google Shape;143;p20"/>
          <p:cNvPicPr preferRelativeResize="0"/>
          <p:nvPr/>
        </p:nvPicPr>
        <p:blipFill rotWithShape="1">
          <a:blip r:embed="rId3">
            <a:alphaModFix/>
          </a:blip>
          <a:srcRect b="39365" l="27787" r="30911" t="27501"/>
          <a:stretch/>
        </p:blipFill>
        <p:spPr>
          <a:xfrm>
            <a:off x="1619672" y="2996952"/>
            <a:ext cx="5373859" cy="22322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ph idx="1" type="body"/>
          </p:nvPr>
        </p:nvSpPr>
        <p:spPr>
          <a:xfrm>
            <a:off x="467544" y="404664"/>
            <a:ext cx="8066856" cy="5310336"/>
          </a:xfrm>
          <a:prstGeom prst="rect">
            <a:avLst/>
          </a:prstGeom>
          <a:noFill/>
          <a:ln>
            <a:noFill/>
          </a:ln>
        </p:spPr>
        <p:txBody>
          <a:bodyPr anchorCtr="0" anchor="t" bIns="45700" lIns="91425" spcFirstLastPara="1" rIns="91425" wrap="square" tIns="45700">
            <a:noAutofit/>
          </a:bodyPr>
          <a:lstStyle/>
          <a:p>
            <a:pPr indent="-228600" lvl="0" marL="342900" rtl="0" algn="l">
              <a:lnSpc>
                <a:spcPct val="90000"/>
              </a:lnSpc>
              <a:spcBef>
                <a:spcPts val="0"/>
              </a:spcBef>
              <a:spcAft>
                <a:spcPts val="0"/>
              </a:spcAft>
              <a:buSzPts val="1800"/>
              <a:buChar char="•"/>
            </a:pPr>
            <a:r>
              <a:rPr lang="tr-TR" sz="1800"/>
              <a:t>Üç eşit dirençli yükün yıldız bağlanması ile meydana gelen üç fazlı yüke  </a:t>
            </a:r>
            <a:r>
              <a:rPr b="1" i="1" lang="tr-TR" sz="1800"/>
              <a:t>’Üç fazlı dengeli yük</a:t>
            </a:r>
            <a:r>
              <a:rPr lang="tr-TR" sz="1800"/>
              <a:t>’ denir. Yıldız sistemde hat akımları faz akımlarına eşittir. Kaynağın sıfır noktası (0) ile yükün sıfır noktası (0’) nü birleştiren iletkene “Nötr Hattı” demiştik. Bu hattan geçen I</a:t>
            </a:r>
            <a:r>
              <a:rPr lang="tr-TR" sz="1200"/>
              <a:t>OO’ </a:t>
            </a:r>
            <a:r>
              <a:rPr lang="tr-TR" sz="1800"/>
              <a:t>nötr akımını (0) veya (0’) düğüm noktalarına Kirchoff Akım Kanununu uygulayarak bulabiliriz. </a:t>
            </a:r>
            <a:endParaRPr sz="1800"/>
          </a:p>
          <a:p>
            <a:pPr indent="-228600" lvl="0" marL="342900" rtl="0" algn="l">
              <a:lnSpc>
                <a:spcPct val="90000"/>
              </a:lnSpc>
              <a:spcBef>
                <a:spcPts val="360"/>
              </a:spcBef>
              <a:spcAft>
                <a:spcPts val="0"/>
              </a:spcAft>
              <a:buSzPts val="1800"/>
              <a:buChar char="•"/>
            </a:pPr>
            <a:r>
              <a:rPr b="1" i="1" lang="tr-TR" sz="1800"/>
              <a:t>I</a:t>
            </a:r>
            <a:r>
              <a:rPr b="1" i="1" lang="tr-TR" sz="1200"/>
              <a:t>OA</a:t>
            </a:r>
            <a:r>
              <a:rPr b="1" i="1" lang="tr-TR" sz="1800"/>
              <a:t> + I</a:t>
            </a:r>
            <a:r>
              <a:rPr b="1" i="1" lang="tr-TR" sz="1200"/>
              <a:t>OB</a:t>
            </a:r>
            <a:r>
              <a:rPr b="1" i="1" lang="tr-TR" sz="1800"/>
              <a:t> + I</a:t>
            </a:r>
            <a:r>
              <a:rPr b="1" i="1" lang="tr-TR" sz="1200"/>
              <a:t>OC</a:t>
            </a:r>
            <a:r>
              <a:rPr b="1" i="1" lang="tr-TR" sz="1800"/>
              <a:t> = I</a:t>
            </a:r>
            <a:r>
              <a:rPr b="1" i="1" lang="tr-TR" sz="1200"/>
              <a:t>O’O</a:t>
            </a:r>
            <a:r>
              <a:rPr b="1" i="1" lang="tr-TR" sz="1800"/>
              <a:t> </a:t>
            </a:r>
            <a:endParaRPr b="1" i="1" sz="1800"/>
          </a:p>
          <a:p>
            <a:pPr indent="-228600" lvl="0" marL="342900" rtl="0" algn="l">
              <a:lnSpc>
                <a:spcPct val="90000"/>
              </a:lnSpc>
              <a:spcBef>
                <a:spcPts val="360"/>
              </a:spcBef>
              <a:spcAft>
                <a:spcPts val="0"/>
              </a:spcAft>
              <a:buSzPts val="1800"/>
              <a:buChar char="•"/>
            </a:pPr>
            <a:r>
              <a:rPr b="1" i="1" lang="tr-TR" sz="1800"/>
              <a:t>I</a:t>
            </a:r>
            <a:r>
              <a:rPr b="1" i="1" lang="tr-TR" sz="1200"/>
              <a:t>A’O’</a:t>
            </a:r>
            <a:r>
              <a:rPr b="1" i="1" lang="tr-TR" sz="1800"/>
              <a:t> + I</a:t>
            </a:r>
            <a:r>
              <a:rPr b="1" i="1" lang="tr-TR" sz="1200"/>
              <a:t>B’O’ </a:t>
            </a:r>
            <a:r>
              <a:rPr b="1" i="1" lang="tr-TR" sz="1800"/>
              <a:t>+ I</a:t>
            </a:r>
            <a:r>
              <a:rPr b="1" i="1" lang="tr-TR" sz="1200"/>
              <a:t>C’O</a:t>
            </a:r>
            <a:r>
              <a:rPr b="1" i="1" lang="tr-TR" sz="1800"/>
              <a:t>’ = I</a:t>
            </a:r>
            <a:r>
              <a:rPr b="1" i="1" lang="tr-TR" sz="1200"/>
              <a:t>O’O’ </a:t>
            </a:r>
            <a:endParaRPr b="1" i="1" sz="1200"/>
          </a:p>
          <a:p>
            <a:pPr indent="-228600" lvl="0" marL="342900" rtl="0" algn="l">
              <a:lnSpc>
                <a:spcPct val="90000"/>
              </a:lnSpc>
              <a:spcBef>
                <a:spcPts val="360"/>
              </a:spcBef>
              <a:spcAft>
                <a:spcPts val="0"/>
              </a:spcAft>
              <a:buSzPts val="1800"/>
              <a:buChar char="•"/>
            </a:pPr>
            <a:r>
              <a:rPr lang="tr-TR" sz="1800"/>
              <a:t>Birbirine eşit 120</a:t>
            </a:r>
            <a:r>
              <a:rPr lang="tr-TR" sz="1800">
                <a:latin typeface="Arial"/>
                <a:ea typeface="Arial"/>
                <a:cs typeface="Arial"/>
                <a:sym typeface="Arial"/>
              </a:rPr>
              <a:t>° </a:t>
            </a:r>
            <a:r>
              <a:rPr lang="tr-TR" sz="1800"/>
              <a:t>faz farklı üç akım vektörünün bileşkesi sıfırdır. Şu halde dengeli yüklü yıldız sistemde nötrden geçen akım sıfırdır. </a:t>
            </a:r>
            <a:endParaRPr sz="1800"/>
          </a:p>
          <a:p>
            <a:pPr indent="-88900" lvl="0" marL="342900" rtl="0" algn="l">
              <a:lnSpc>
                <a:spcPct val="90000"/>
              </a:lnSpc>
              <a:spcBef>
                <a:spcPts val="440"/>
              </a:spcBef>
              <a:spcAft>
                <a:spcPts val="0"/>
              </a:spcAft>
              <a:buSzPts val="2200"/>
              <a:buNone/>
            </a:pPr>
            <a:r>
              <a:t/>
            </a:r>
            <a:endParaRPr/>
          </a:p>
          <a:p>
            <a:pPr indent="-88900" lvl="0" marL="342900" rtl="0" algn="l">
              <a:lnSpc>
                <a:spcPct val="90000"/>
              </a:lnSpc>
              <a:spcBef>
                <a:spcPts val="440"/>
              </a:spcBef>
              <a:spcAft>
                <a:spcPts val="0"/>
              </a:spcAft>
              <a:buSzPts val="2200"/>
              <a:buNone/>
            </a:pPr>
            <a:r>
              <a:t/>
            </a:r>
            <a:endParaRPr/>
          </a:p>
          <a:p>
            <a:pPr indent="-88900" lvl="0" marL="342900" rtl="0" algn="l">
              <a:lnSpc>
                <a:spcPct val="90000"/>
              </a:lnSpc>
              <a:spcBef>
                <a:spcPts val="440"/>
              </a:spcBef>
              <a:spcAft>
                <a:spcPts val="0"/>
              </a:spcAft>
              <a:buSzPts val="2200"/>
              <a:buNone/>
            </a:pPr>
            <a:r>
              <a:t/>
            </a:r>
            <a:endParaRPr/>
          </a:p>
          <a:p>
            <a:pPr indent="-88900" lvl="0" marL="342900" rtl="0" algn="l">
              <a:lnSpc>
                <a:spcPct val="90000"/>
              </a:lnSpc>
              <a:spcBef>
                <a:spcPts val="440"/>
              </a:spcBef>
              <a:spcAft>
                <a:spcPts val="0"/>
              </a:spcAft>
              <a:buSzPts val="2200"/>
              <a:buNone/>
            </a:pPr>
            <a:r>
              <a:t/>
            </a:r>
            <a:endParaRPr/>
          </a:p>
          <a:p>
            <a:pPr indent="-88900" lvl="0" marL="342900" rtl="0" algn="l">
              <a:lnSpc>
                <a:spcPct val="90000"/>
              </a:lnSpc>
              <a:spcBef>
                <a:spcPts val="440"/>
              </a:spcBef>
              <a:spcAft>
                <a:spcPts val="0"/>
              </a:spcAft>
              <a:buSzPts val="2200"/>
              <a:buNone/>
            </a:pPr>
            <a:r>
              <a:t/>
            </a:r>
            <a:endParaRPr/>
          </a:p>
          <a:p>
            <a:pPr indent="0" lvl="0" marL="0" rtl="0" algn="l">
              <a:lnSpc>
                <a:spcPct val="90000"/>
              </a:lnSpc>
              <a:spcBef>
                <a:spcPts val="440"/>
              </a:spcBef>
              <a:spcAft>
                <a:spcPts val="0"/>
              </a:spcAft>
              <a:buSzPts val="2200"/>
              <a:buNone/>
            </a:pPr>
            <a:r>
              <a:rPr lang="tr-TR"/>
              <a:t> </a:t>
            </a:r>
            <a:endParaRPr/>
          </a:p>
          <a:p>
            <a:pPr indent="0" lvl="0" marL="0" rtl="0" algn="l">
              <a:lnSpc>
                <a:spcPct val="90000"/>
              </a:lnSpc>
              <a:spcBef>
                <a:spcPts val="440"/>
              </a:spcBef>
              <a:spcAft>
                <a:spcPts val="0"/>
              </a:spcAft>
              <a:buSzPts val="2200"/>
              <a:buNone/>
            </a:pPr>
            <a:r>
              <a:rPr lang="tr-TR"/>
              <a:t>                          </a:t>
            </a:r>
            <a:r>
              <a:rPr b="1" i="1" lang="tr-TR" sz="2000"/>
              <a:t>Empedanslı dengeli yük               Vektör diyagramı </a:t>
            </a:r>
            <a:endParaRPr/>
          </a:p>
        </p:txBody>
      </p:sp>
      <p:pic>
        <p:nvPicPr>
          <p:cNvPr id="149" name="Google Shape;149;p21"/>
          <p:cNvPicPr preferRelativeResize="0"/>
          <p:nvPr/>
        </p:nvPicPr>
        <p:blipFill rotWithShape="1">
          <a:blip r:embed="rId3">
            <a:alphaModFix/>
          </a:blip>
          <a:srcRect b="42537" l="27462" r="29722" t="38269"/>
          <a:stretch/>
        </p:blipFill>
        <p:spPr>
          <a:xfrm>
            <a:off x="1259632" y="2996952"/>
            <a:ext cx="6120680" cy="208823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itişiklik">
  <a:themeElements>
    <a:clrScheme name="Bitişiklik">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is Teması">
  <a:themeElements>
    <a:clrScheme name="Ofis">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